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83" r:id="rId3"/>
    <p:sldId id="292" r:id="rId4"/>
    <p:sldId id="287" r:id="rId5"/>
    <p:sldId id="288" r:id="rId6"/>
    <p:sldId id="296" r:id="rId7"/>
    <p:sldId id="290" r:id="rId8"/>
    <p:sldId id="294" r:id="rId9"/>
    <p:sldId id="316" r:id="rId10"/>
    <p:sldId id="298" r:id="rId11"/>
    <p:sldId id="299" r:id="rId12"/>
    <p:sldId id="300" r:id="rId13"/>
    <p:sldId id="301" r:id="rId14"/>
    <p:sldId id="305" r:id="rId15"/>
    <p:sldId id="302" r:id="rId16"/>
    <p:sldId id="304" r:id="rId17"/>
    <p:sldId id="303" r:id="rId18"/>
    <p:sldId id="306" r:id="rId19"/>
    <p:sldId id="319" r:id="rId20"/>
    <p:sldId id="318" r:id="rId21"/>
    <p:sldId id="315" r:id="rId22"/>
    <p:sldId id="309" r:id="rId23"/>
    <p:sldId id="310" r:id="rId24"/>
    <p:sldId id="311" r:id="rId25"/>
    <p:sldId id="312" r:id="rId26"/>
    <p:sldId id="313" r:id="rId27"/>
    <p:sldId id="314" r:id="rId28"/>
  </p:sldIdLst>
  <p:sldSz cx="9144000" cy="5143500" type="screen16x9"/>
  <p:notesSz cx="6858000" cy="9144000"/>
  <p:embeddedFontLst>
    <p:embeddedFont>
      <p:font typeface="Raleway" panose="020B0604020202020204" charset="0"/>
      <p:regular r:id="rId30"/>
      <p:bold r:id="rId31"/>
      <p:italic r:id="rId32"/>
      <p:boldItalic r:id="rId33"/>
    </p:embeddedFont>
    <p:embeddedFont>
      <p:font typeface="Verdana" panose="020B0604030504040204" pitchFamily="34" charset="0"/>
      <p:regular r:id="rId34"/>
      <p:bold r:id="rId35"/>
      <p:italic r:id="rId36"/>
      <p:boldItalic r:id="rId37"/>
    </p:embeddedFont>
    <p:embeddedFont>
      <p:font typeface="Lato" panose="020B060402020202020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8A94"/>
    <a:srgbClr val="890C58"/>
    <a:srgbClr val="8D52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9AF4C4-AB00-481E-8341-EF5BE917EC0F}">
  <a:tblStyle styleId="{FF9AF4C4-AB00-481E-8341-EF5BE917EC0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62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6E8D8A-1EC5-4508-8E22-435C6602A7BE}"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US"/>
        </a:p>
      </dgm:t>
    </dgm:pt>
    <dgm:pt modelId="{082CB317-2AC6-4318-B66D-655049C38D70}">
      <dgm:prSet phldrT="[Text]"/>
      <dgm:spPr/>
      <dgm:t>
        <a:bodyPr/>
        <a:lstStyle/>
        <a:p>
          <a:r>
            <a:rPr lang="en-US" dirty="0" smtClean="0">
              <a:latin typeface="Century Gothic" panose="020B0502020202020204" pitchFamily="34" charset="0"/>
            </a:rPr>
            <a:t>TOPIC</a:t>
          </a:r>
          <a:endParaRPr lang="en-US" dirty="0">
            <a:latin typeface="Century Gothic" panose="020B0502020202020204" pitchFamily="34" charset="0"/>
          </a:endParaRPr>
        </a:p>
      </dgm:t>
    </dgm:pt>
    <dgm:pt modelId="{B1377941-6539-4AC6-9B2D-9D1ADF9E25ED}" type="parTrans" cxnId="{2E4D96B3-81AB-43EB-818E-A2DCF19C9254}">
      <dgm:prSet/>
      <dgm:spPr/>
      <dgm:t>
        <a:bodyPr/>
        <a:lstStyle/>
        <a:p>
          <a:endParaRPr lang="en-US"/>
        </a:p>
      </dgm:t>
    </dgm:pt>
    <dgm:pt modelId="{1FBCD6A5-9FB8-469B-A216-27764D7883B0}" type="sibTrans" cxnId="{2E4D96B3-81AB-43EB-818E-A2DCF19C9254}">
      <dgm:prSet/>
      <dgm:spPr/>
      <dgm:t>
        <a:bodyPr/>
        <a:lstStyle/>
        <a:p>
          <a:endParaRPr lang="en-US"/>
        </a:p>
      </dgm:t>
    </dgm:pt>
    <dgm:pt modelId="{7BB7AC5E-A150-498C-98B6-AFB1F9FFECCE}">
      <dgm:prSet phldrT="[Text]" custT="1"/>
      <dgm:spPr>
        <a:solidFill>
          <a:schemeClr val="accent6"/>
        </a:solidFill>
        <a:effectLst>
          <a:outerShdw blurRad="50800" dist="38100" algn="l" rotWithShape="0">
            <a:prstClr val="black">
              <a:alpha val="40000"/>
            </a:prstClr>
          </a:outerShdw>
        </a:effectLst>
      </dgm:spPr>
      <dgm:t>
        <a:bodyPr/>
        <a:lstStyle/>
        <a:p>
          <a:pPr algn="l"/>
          <a:r>
            <a:rPr lang="en-US" sz="1050" dirty="0" smtClean="0">
              <a:latin typeface="Century Gothic" panose="020B0502020202020204" pitchFamily="34" charset="0"/>
            </a:rPr>
            <a:t>Cause and Effect</a:t>
          </a:r>
          <a:br>
            <a:rPr lang="en-US" sz="1050" dirty="0" smtClean="0">
              <a:latin typeface="Century Gothic" panose="020B0502020202020204" pitchFamily="34" charset="0"/>
            </a:rPr>
          </a:br>
          <a:r>
            <a:rPr lang="en-US" sz="800" dirty="0" smtClean="0">
              <a:latin typeface="Century Gothic" panose="020B0502020202020204" pitchFamily="34" charset="0"/>
            </a:rPr>
            <a:t>What were the causes of past events? </a:t>
          </a:r>
        </a:p>
        <a:p>
          <a:pPr algn="l"/>
          <a:r>
            <a:rPr lang="en-US" sz="1050" dirty="0" smtClean="0">
              <a:latin typeface="Century Gothic" panose="020B0502020202020204" pitchFamily="34" charset="0"/>
            </a:rPr>
            <a:t>What were the effects?</a:t>
          </a:r>
        </a:p>
      </dgm:t>
    </dgm:pt>
    <dgm:pt modelId="{545A115D-ED50-4855-9494-495246DCC6A2}" type="parTrans" cxnId="{45CF6DB4-8753-433A-B624-D20293EDA9D7}">
      <dgm:prSet/>
      <dgm:spPr/>
      <dgm:t>
        <a:bodyPr/>
        <a:lstStyle/>
        <a:p>
          <a:endParaRPr lang="en-US"/>
        </a:p>
      </dgm:t>
    </dgm:pt>
    <dgm:pt modelId="{DDEA8702-D27B-4257-B43A-DF619BE7E579}" type="sibTrans" cxnId="{45CF6DB4-8753-433A-B624-D20293EDA9D7}">
      <dgm:prSet/>
      <dgm:spPr/>
      <dgm:t>
        <a:bodyPr/>
        <a:lstStyle/>
        <a:p>
          <a:endParaRPr lang="en-US"/>
        </a:p>
      </dgm:t>
    </dgm:pt>
    <dgm:pt modelId="{27E07FF3-6D43-4720-90F4-14B5B698351C}">
      <dgm:prSet phldrT="[Text]" custT="1"/>
      <dgm:spPr>
        <a:solidFill>
          <a:schemeClr val="accent5"/>
        </a:solidFill>
        <a:effectLst>
          <a:outerShdw blurRad="50800" dist="38100" algn="l" rotWithShape="0">
            <a:prstClr val="black">
              <a:alpha val="40000"/>
            </a:prstClr>
          </a:outerShdw>
        </a:effectLst>
      </dgm:spPr>
      <dgm:t>
        <a:bodyPr/>
        <a:lstStyle/>
        <a:p>
          <a:pPr algn="l"/>
          <a:r>
            <a:rPr lang="en-US" sz="1100" dirty="0" smtClean="0">
              <a:latin typeface="Century Gothic" panose="020B0502020202020204" pitchFamily="34" charset="0"/>
            </a:rPr>
            <a:t>Change</a:t>
          </a:r>
          <a:r>
            <a:rPr lang="en-US" sz="1100" baseline="0" dirty="0" smtClean="0">
              <a:latin typeface="Century Gothic" panose="020B0502020202020204" pitchFamily="34" charset="0"/>
            </a:rPr>
            <a:t> &amp; Continuity</a:t>
          </a:r>
        </a:p>
        <a:p>
          <a:pPr algn="l"/>
          <a:r>
            <a:rPr lang="en-US" sz="900" baseline="0" dirty="0" smtClean="0">
              <a:latin typeface="Century Gothic" panose="020B0502020202020204" pitchFamily="34" charset="0"/>
            </a:rPr>
            <a:t>What has changed?</a:t>
          </a:r>
          <a:br>
            <a:rPr lang="en-US" sz="900" baseline="0" dirty="0" smtClean="0">
              <a:latin typeface="Century Gothic" panose="020B0502020202020204" pitchFamily="34" charset="0"/>
            </a:rPr>
          </a:br>
          <a:r>
            <a:rPr lang="en-US" sz="900" baseline="0" dirty="0" smtClean="0">
              <a:latin typeface="Century Gothic" panose="020B0502020202020204" pitchFamily="34" charset="0"/>
            </a:rPr>
            <a:t>What has remained the same?</a:t>
          </a:r>
          <a:endParaRPr lang="en-US" sz="900" dirty="0">
            <a:latin typeface="Century Gothic" panose="020B0502020202020204" pitchFamily="34" charset="0"/>
          </a:endParaRPr>
        </a:p>
      </dgm:t>
    </dgm:pt>
    <dgm:pt modelId="{8EDF99FD-7182-4BC7-BFD0-DB6D4B997F58}" type="parTrans" cxnId="{6C891B99-FA50-4495-BBCA-603508DC3BBC}">
      <dgm:prSet/>
      <dgm:spPr/>
      <dgm:t>
        <a:bodyPr/>
        <a:lstStyle/>
        <a:p>
          <a:endParaRPr lang="en-US"/>
        </a:p>
      </dgm:t>
    </dgm:pt>
    <dgm:pt modelId="{7D312B5F-6DE5-4E95-9C17-EC7A364AF724}" type="sibTrans" cxnId="{6C891B99-FA50-4495-BBCA-603508DC3BBC}">
      <dgm:prSet/>
      <dgm:spPr/>
      <dgm:t>
        <a:bodyPr/>
        <a:lstStyle/>
        <a:p>
          <a:endParaRPr lang="en-US"/>
        </a:p>
      </dgm:t>
    </dgm:pt>
    <dgm:pt modelId="{8E338724-AD40-4CB8-84BB-B89EDCD7F256}">
      <dgm:prSet phldrT="[Text]" custT="1"/>
      <dgm:spPr>
        <a:solidFill>
          <a:schemeClr val="accent4"/>
        </a:solidFill>
        <a:effectLst>
          <a:outerShdw blurRad="50800" dist="38100" algn="l" rotWithShape="0">
            <a:prstClr val="black">
              <a:alpha val="40000"/>
            </a:prstClr>
          </a:outerShdw>
        </a:effectLst>
      </dgm:spPr>
      <dgm:t>
        <a:bodyPr/>
        <a:lstStyle/>
        <a:p>
          <a:pPr algn="l"/>
          <a:r>
            <a:rPr lang="en-US" sz="1100" dirty="0" smtClean="0">
              <a:latin typeface="Century Gothic" panose="020B0502020202020204" pitchFamily="34" charset="0"/>
            </a:rPr>
            <a:t>Turning Points</a:t>
          </a:r>
        </a:p>
        <a:p>
          <a:pPr algn="l"/>
          <a:r>
            <a:rPr lang="en-US" sz="900" dirty="0" smtClean="0">
              <a:latin typeface="Century Gothic" panose="020B0502020202020204" pitchFamily="34" charset="0"/>
            </a:rPr>
            <a:t>How did past decisions or actions affect future choices?</a:t>
          </a:r>
          <a:endParaRPr lang="en-US" sz="900" dirty="0">
            <a:latin typeface="Century Gothic" panose="020B0502020202020204" pitchFamily="34" charset="0"/>
          </a:endParaRPr>
        </a:p>
      </dgm:t>
    </dgm:pt>
    <dgm:pt modelId="{9021D592-524B-4044-8734-3C77CD18FBD0}" type="parTrans" cxnId="{B89B8CC2-978D-462B-A1E6-30A863C7C9CE}">
      <dgm:prSet/>
      <dgm:spPr/>
      <dgm:t>
        <a:bodyPr/>
        <a:lstStyle/>
        <a:p>
          <a:endParaRPr lang="en-US"/>
        </a:p>
      </dgm:t>
    </dgm:pt>
    <dgm:pt modelId="{90579145-1BE8-4D0C-B924-DD5925E8F02C}" type="sibTrans" cxnId="{B89B8CC2-978D-462B-A1E6-30A863C7C9CE}">
      <dgm:prSet/>
      <dgm:spPr/>
      <dgm:t>
        <a:bodyPr/>
        <a:lstStyle/>
        <a:p>
          <a:endParaRPr lang="en-US"/>
        </a:p>
      </dgm:t>
    </dgm:pt>
    <dgm:pt modelId="{F28B05C2-86E8-4B79-A623-84BC92B66221}">
      <dgm:prSet custT="1"/>
      <dgm:spPr>
        <a:solidFill>
          <a:schemeClr val="accent3"/>
        </a:solidFill>
        <a:effectLst>
          <a:outerShdw blurRad="50800" dist="38100" algn="l" rotWithShape="0">
            <a:prstClr val="black">
              <a:alpha val="40000"/>
            </a:prstClr>
          </a:outerShdw>
        </a:effectLst>
      </dgm:spPr>
      <dgm:t>
        <a:bodyPr/>
        <a:lstStyle/>
        <a:p>
          <a:pPr algn="l"/>
          <a:r>
            <a:rPr lang="en-US" sz="1200" dirty="0" smtClean="0">
              <a:latin typeface="Century Gothic" panose="020B0502020202020204" pitchFamily="34" charset="0"/>
            </a:rPr>
            <a:t>Using the Past</a:t>
          </a:r>
        </a:p>
        <a:p>
          <a:pPr algn="l"/>
          <a:r>
            <a:rPr lang="en-US" sz="1050" dirty="0" smtClean="0">
              <a:latin typeface="Century Gothic" panose="020B0502020202020204" pitchFamily="34" charset="0"/>
            </a:rPr>
            <a:t>How does the past help us make sense of the present?</a:t>
          </a:r>
          <a:endParaRPr lang="en-US" sz="1050" dirty="0">
            <a:latin typeface="Century Gothic" panose="020B0502020202020204" pitchFamily="34" charset="0"/>
          </a:endParaRPr>
        </a:p>
      </dgm:t>
    </dgm:pt>
    <dgm:pt modelId="{6BC5CBB4-0949-4EFB-876A-64B1FB7A57F4}" type="parTrans" cxnId="{659E7176-7A98-4E5D-A407-2F125ECBB8BC}">
      <dgm:prSet/>
      <dgm:spPr/>
      <dgm:t>
        <a:bodyPr/>
        <a:lstStyle/>
        <a:p>
          <a:endParaRPr lang="en-US"/>
        </a:p>
      </dgm:t>
    </dgm:pt>
    <dgm:pt modelId="{5D04FC00-8693-4F33-8CE7-D9F130478BFD}" type="sibTrans" cxnId="{659E7176-7A98-4E5D-A407-2F125ECBB8BC}">
      <dgm:prSet/>
      <dgm:spPr/>
      <dgm:t>
        <a:bodyPr/>
        <a:lstStyle/>
        <a:p>
          <a:endParaRPr lang="en-US"/>
        </a:p>
      </dgm:t>
    </dgm:pt>
    <dgm:pt modelId="{4F5D13E2-75A3-4D89-8823-29BAAEAC0716}">
      <dgm:prSet custT="1"/>
      <dgm:spPr>
        <a:solidFill>
          <a:schemeClr val="accent2"/>
        </a:solidFill>
        <a:effectLst>
          <a:outerShdw blurRad="50800" dist="38100" algn="l" rotWithShape="0">
            <a:prstClr val="black">
              <a:alpha val="40000"/>
            </a:prstClr>
          </a:outerShdw>
        </a:effectLst>
      </dgm:spPr>
      <dgm:t>
        <a:bodyPr/>
        <a:lstStyle/>
        <a:p>
          <a:pPr algn="l"/>
          <a:r>
            <a:rPr lang="en-US" sz="1200" dirty="0" smtClean="0">
              <a:latin typeface="Century Gothic" panose="020B0502020202020204" pitchFamily="34" charset="0"/>
            </a:rPr>
            <a:t>Through Their Eyes</a:t>
          </a:r>
        </a:p>
        <a:p>
          <a:pPr algn="l"/>
          <a:r>
            <a:rPr lang="en-US" sz="1000" dirty="0" smtClean="0">
              <a:latin typeface="Century Gothic" panose="020B0502020202020204" pitchFamily="34" charset="0"/>
            </a:rPr>
            <a:t>How did people in the past view their world?</a:t>
          </a:r>
          <a:endParaRPr lang="en-US" sz="1000" dirty="0">
            <a:latin typeface="Century Gothic" panose="020B0502020202020204" pitchFamily="34" charset="0"/>
          </a:endParaRPr>
        </a:p>
      </dgm:t>
    </dgm:pt>
    <dgm:pt modelId="{73374AD8-3CB2-4DE6-855A-7D478183A25E}" type="parTrans" cxnId="{7C8792CC-C528-48DB-9464-43528E1956D3}">
      <dgm:prSet/>
      <dgm:spPr/>
      <dgm:t>
        <a:bodyPr/>
        <a:lstStyle/>
        <a:p>
          <a:endParaRPr lang="en-US"/>
        </a:p>
      </dgm:t>
    </dgm:pt>
    <dgm:pt modelId="{C84D7400-471C-4609-B06B-4539F99C3CA8}" type="sibTrans" cxnId="{7C8792CC-C528-48DB-9464-43528E1956D3}">
      <dgm:prSet/>
      <dgm:spPr/>
      <dgm:t>
        <a:bodyPr/>
        <a:lstStyle/>
        <a:p>
          <a:endParaRPr lang="en-US"/>
        </a:p>
      </dgm:t>
    </dgm:pt>
    <dgm:pt modelId="{20B383E7-2651-4C6B-AA7A-39D85BB04D3A}" type="pres">
      <dgm:prSet presAssocID="{5A6E8D8A-1EC5-4508-8E22-435C6602A7BE}" presName="Name0" presStyleCnt="0">
        <dgm:presLayoutVars>
          <dgm:chMax val="1"/>
          <dgm:chPref val="1"/>
          <dgm:dir/>
          <dgm:animOne val="branch"/>
          <dgm:animLvl val="lvl"/>
        </dgm:presLayoutVars>
      </dgm:prSet>
      <dgm:spPr/>
      <dgm:t>
        <a:bodyPr/>
        <a:lstStyle/>
        <a:p>
          <a:endParaRPr lang="en-US"/>
        </a:p>
      </dgm:t>
    </dgm:pt>
    <dgm:pt modelId="{561A659D-5FAB-4625-A20F-AD2FD683997E}" type="pres">
      <dgm:prSet presAssocID="{082CB317-2AC6-4318-B66D-655049C38D70}" presName="singleCycle" presStyleCnt="0"/>
      <dgm:spPr/>
    </dgm:pt>
    <dgm:pt modelId="{A3C3E4E4-D6A3-404B-B07C-07D4D785AAA1}" type="pres">
      <dgm:prSet presAssocID="{082CB317-2AC6-4318-B66D-655049C38D70}" presName="singleCenter" presStyleLbl="node1" presStyleIdx="0" presStyleCnt="6">
        <dgm:presLayoutVars>
          <dgm:chMax val="7"/>
          <dgm:chPref val="7"/>
        </dgm:presLayoutVars>
      </dgm:prSet>
      <dgm:spPr/>
      <dgm:t>
        <a:bodyPr/>
        <a:lstStyle/>
        <a:p>
          <a:endParaRPr lang="en-US"/>
        </a:p>
      </dgm:t>
    </dgm:pt>
    <dgm:pt modelId="{A7DFFD6D-6C25-4C1B-8D5E-C511D99B45E0}" type="pres">
      <dgm:prSet presAssocID="{545A115D-ED50-4855-9494-495246DCC6A2}" presName="Name56" presStyleLbl="parChTrans1D2" presStyleIdx="0" presStyleCnt="5"/>
      <dgm:spPr/>
      <dgm:t>
        <a:bodyPr/>
        <a:lstStyle/>
        <a:p>
          <a:endParaRPr lang="en-US"/>
        </a:p>
      </dgm:t>
    </dgm:pt>
    <dgm:pt modelId="{F5C88E11-5468-4B90-B3A6-D5B04CAB63C9}" type="pres">
      <dgm:prSet presAssocID="{7BB7AC5E-A150-498C-98B6-AFB1F9FFECCE}" presName="text0" presStyleLbl="node1" presStyleIdx="1" presStyleCnt="6" custScaleX="194030">
        <dgm:presLayoutVars>
          <dgm:bulletEnabled val="1"/>
        </dgm:presLayoutVars>
      </dgm:prSet>
      <dgm:spPr/>
      <dgm:t>
        <a:bodyPr/>
        <a:lstStyle/>
        <a:p>
          <a:endParaRPr lang="en-US"/>
        </a:p>
      </dgm:t>
    </dgm:pt>
    <dgm:pt modelId="{D1D6EBA1-EFCB-499B-8213-4F4549350269}" type="pres">
      <dgm:prSet presAssocID="{8EDF99FD-7182-4BC7-BFD0-DB6D4B997F58}" presName="Name56" presStyleLbl="parChTrans1D2" presStyleIdx="1" presStyleCnt="5"/>
      <dgm:spPr/>
      <dgm:t>
        <a:bodyPr/>
        <a:lstStyle/>
        <a:p>
          <a:endParaRPr lang="en-US"/>
        </a:p>
      </dgm:t>
    </dgm:pt>
    <dgm:pt modelId="{8019E975-5727-44F2-9DDA-5417C7B4B356}" type="pres">
      <dgm:prSet presAssocID="{27E07FF3-6D43-4720-90F4-14B5B698351C}" presName="text0" presStyleLbl="node1" presStyleIdx="2" presStyleCnt="6" custScaleX="214092">
        <dgm:presLayoutVars>
          <dgm:bulletEnabled val="1"/>
        </dgm:presLayoutVars>
      </dgm:prSet>
      <dgm:spPr/>
      <dgm:t>
        <a:bodyPr/>
        <a:lstStyle/>
        <a:p>
          <a:endParaRPr lang="en-US"/>
        </a:p>
      </dgm:t>
    </dgm:pt>
    <dgm:pt modelId="{20EF1ADD-1354-4C10-93F4-252E0E406176}" type="pres">
      <dgm:prSet presAssocID="{9021D592-524B-4044-8734-3C77CD18FBD0}" presName="Name56" presStyleLbl="parChTrans1D2" presStyleIdx="2" presStyleCnt="5"/>
      <dgm:spPr/>
      <dgm:t>
        <a:bodyPr/>
        <a:lstStyle/>
        <a:p>
          <a:endParaRPr lang="en-US"/>
        </a:p>
      </dgm:t>
    </dgm:pt>
    <dgm:pt modelId="{275FC22E-2595-49E4-AA7F-FFFE5BF22CA3}" type="pres">
      <dgm:prSet presAssocID="{8E338724-AD40-4CB8-84BB-B89EDCD7F256}" presName="text0" presStyleLbl="node1" presStyleIdx="3" presStyleCnt="6" custScaleX="192605">
        <dgm:presLayoutVars>
          <dgm:bulletEnabled val="1"/>
        </dgm:presLayoutVars>
      </dgm:prSet>
      <dgm:spPr/>
      <dgm:t>
        <a:bodyPr/>
        <a:lstStyle/>
        <a:p>
          <a:endParaRPr lang="en-US"/>
        </a:p>
      </dgm:t>
    </dgm:pt>
    <dgm:pt modelId="{4D2E4469-66A1-4D45-B016-B47C50D1E370}" type="pres">
      <dgm:prSet presAssocID="{6BC5CBB4-0949-4EFB-876A-64B1FB7A57F4}" presName="Name56" presStyleLbl="parChTrans1D2" presStyleIdx="3" presStyleCnt="5"/>
      <dgm:spPr/>
      <dgm:t>
        <a:bodyPr/>
        <a:lstStyle/>
        <a:p>
          <a:endParaRPr lang="en-US"/>
        </a:p>
      </dgm:t>
    </dgm:pt>
    <dgm:pt modelId="{C5BF0582-9150-4E5B-B021-6ED0C3C57AF2}" type="pres">
      <dgm:prSet presAssocID="{F28B05C2-86E8-4B79-A623-84BC92B66221}" presName="text0" presStyleLbl="node1" presStyleIdx="4" presStyleCnt="6" custScaleX="211726">
        <dgm:presLayoutVars>
          <dgm:bulletEnabled val="1"/>
        </dgm:presLayoutVars>
      </dgm:prSet>
      <dgm:spPr/>
      <dgm:t>
        <a:bodyPr/>
        <a:lstStyle/>
        <a:p>
          <a:endParaRPr lang="en-US"/>
        </a:p>
      </dgm:t>
    </dgm:pt>
    <dgm:pt modelId="{66A172AC-DFB0-4644-9834-B63AC729B017}" type="pres">
      <dgm:prSet presAssocID="{73374AD8-3CB2-4DE6-855A-7D478183A25E}" presName="Name56" presStyleLbl="parChTrans1D2" presStyleIdx="4" presStyleCnt="5"/>
      <dgm:spPr/>
      <dgm:t>
        <a:bodyPr/>
        <a:lstStyle/>
        <a:p>
          <a:endParaRPr lang="en-US"/>
        </a:p>
      </dgm:t>
    </dgm:pt>
    <dgm:pt modelId="{A58723C5-BEC7-4C14-A105-7EDAA46F3BC8}" type="pres">
      <dgm:prSet presAssocID="{4F5D13E2-75A3-4D89-8823-29BAAEAC0716}" presName="text0" presStyleLbl="node1" presStyleIdx="5" presStyleCnt="6" custScaleX="194268">
        <dgm:presLayoutVars>
          <dgm:bulletEnabled val="1"/>
        </dgm:presLayoutVars>
      </dgm:prSet>
      <dgm:spPr/>
      <dgm:t>
        <a:bodyPr/>
        <a:lstStyle/>
        <a:p>
          <a:endParaRPr lang="en-US"/>
        </a:p>
      </dgm:t>
    </dgm:pt>
  </dgm:ptLst>
  <dgm:cxnLst>
    <dgm:cxn modelId="{B89B8CC2-978D-462B-A1E6-30A863C7C9CE}" srcId="{082CB317-2AC6-4318-B66D-655049C38D70}" destId="{8E338724-AD40-4CB8-84BB-B89EDCD7F256}" srcOrd="2" destOrd="0" parTransId="{9021D592-524B-4044-8734-3C77CD18FBD0}" sibTransId="{90579145-1BE8-4D0C-B924-DD5925E8F02C}"/>
    <dgm:cxn modelId="{DBF8DD5E-EF29-4DFE-82D9-3145D88DDD38}" type="presOf" srcId="{4F5D13E2-75A3-4D89-8823-29BAAEAC0716}" destId="{A58723C5-BEC7-4C14-A105-7EDAA46F3BC8}" srcOrd="0" destOrd="0" presId="urn:microsoft.com/office/officeart/2008/layout/RadialCluster"/>
    <dgm:cxn modelId="{2517BDCE-0062-40E1-A3F5-4AA80E61944E}" type="presOf" srcId="{8EDF99FD-7182-4BC7-BFD0-DB6D4B997F58}" destId="{D1D6EBA1-EFCB-499B-8213-4F4549350269}" srcOrd="0" destOrd="0" presId="urn:microsoft.com/office/officeart/2008/layout/RadialCluster"/>
    <dgm:cxn modelId="{4EB6E8A0-ADEE-4F44-A0D3-744886225D08}" type="presOf" srcId="{F28B05C2-86E8-4B79-A623-84BC92B66221}" destId="{C5BF0582-9150-4E5B-B021-6ED0C3C57AF2}" srcOrd="0" destOrd="0" presId="urn:microsoft.com/office/officeart/2008/layout/RadialCluster"/>
    <dgm:cxn modelId="{1DD220F7-CFB2-44E1-8BA9-E92627E702AF}" type="presOf" srcId="{5A6E8D8A-1EC5-4508-8E22-435C6602A7BE}" destId="{20B383E7-2651-4C6B-AA7A-39D85BB04D3A}" srcOrd="0" destOrd="0" presId="urn:microsoft.com/office/officeart/2008/layout/RadialCluster"/>
    <dgm:cxn modelId="{659E7176-7A98-4E5D-A407-2F125ECBB8BC}" srcId="{082CB317-2AC6-4318-B66D-655049C38D70}" destId="{F28B05C2-86E8-4B79-A623-84BC92B66221}" srcOrd="3" destOrd="0" parTransId="{6BC5CBB4-0949-4EFB-876A-64B1FB7A57F4}" sibTransId="{5D04FC00-8693-4F33-8CE7-D9F130478BFD}"/>
    <dgm:cxn modelId="{AEDFE54A-1914-4AB1-89D5-D0DB4F3BC077}" type="presOf" srcId="{9021D592-524B-4044-8734-3C77CD18FBD0}" destId="{20EF1ADD-1354-4C10-93F4-252E0E406176}" srcOrd="0" destOrd="0" presId="urn:microsoft.com/office/officeart/2008/layout/RadialCluster"/>
    <dgm:cxn modelId="{7C8792CC-C528-48DB-9464-43528E1956D3}" srcId="{082CB317-2AC6-4318-B66D-655049C38D70}" destId="{4F5D13E2-75A3-4D89-8823-29BAAEAC0716}" srcOrd="4" destOrd="0" parTransId="{73374AD8-3CB2-4DE6-855A-7D478183A25E}" sibTransId="{C84D7400-471C-4609-B06B-4539F99C3CA8}"/>
    <dgm:cxn modelId="{8A4FE89C-1890-45DA-BB46-42633A0E2CF0}" type="presOf" srcId="{6BC5CBB4-0949-4EFB-876A-64B1FB7A57F4}" destId="{4D2E4469-66A1-4D45-B016-B47C50D1E370}" srcOrd="0" destOrd="0" presId="urn:microsoft.com/office/officeart/2008/layout/RadialCluster"/>
    <dgm:cxn modelId="{45CF6DB4-8753-433A-B624-D20293EDA9D7}" srcId="{082CB317-2AC6-4318-B66D-655049C38D70}" destId="{7BB7AC5E-A150-498C-98B6-AFB1F9FFECCE}" srcOrd="0" destOrd="0" parTransId="{545A115D-ED50-4855-9494-495246DCC6A2}" sibTransId="{DDEA8702-D27B-4257-B43A-DF619BE7E579}"/>
    <dgm:cxn modelId="{DD71AE36-0A6F-4495-AA39-5CE779F325EB}" type="presOf" srcId="{73374AD8-3CB2-4DE6-855A-7D478183A25E}" destId="{66A172AC-DFB0-4644-9834-B63AC729B017}" srcOrd="0" destOrd="0" presId="urn:microsoft.com/office/officeart/2008/layout/RadialCluster"/>
    <dgm:cxn modelId="{BA86ECCD-41E8-41B9-9F64-ED3F4361CA8D}" type="presOf" srcId="{7BB7AC5E-A150-498C-98B6-AFB1F9FFECCE}" destId="{F5C88E11-5468-4B90-B3A6-D5B04CAB63C9}" srcOrd="0" destOrd="0" presId="urn:microsoft.com/office/officeart/2008/layout/RadialCluster"/>
    <dgm:cxn modelId="{BC2CAA13-9EF8-4DE4-95CF-D44511807D08}" type="presOf" srcId="{545A115D-ED50-4855-9494-495246DCC6A2}" destId="{A7DFFD6D-6C25-4C1B-8D5E-C511D99B45E0}" srcOrd="0" destOrd="0" presId="urn:microsoft.com/office/officeart/2008/layout/RadialCluster"/>
    <dgm:cxn modelId="{34E12505-148D-41F7-B4BC-5B2D388C3B8C}" type="presOf" srcId="{27E07FF3-6D43-4720-90F4-14B5B698351C}" destId="{8019E975-5727-44F2-9DDA-5417C7B4B356}" srcOrd="0" destOrd="0" presId="urn:microsoft.com/office/officeart/2008/layout/RadialCluster"/>
    <dgm:cxn modelId="{2E4D96B3-81AB-43EB-818E-A2DCF19C9254}" srcId="{5A6E8D8A-1EC5-4508-8E22-435C6602A7BE}" destId="{082CB317-2AC6-4318-B66D-655049C38D70}" srcOrd="0" destOrd="0" parTransId="{B1377941-6539-4AC6-9B2D-9D1ADF9E25ED}" sibTransId="{1FBCD6A5-9FB8-469B-A216-27764D7883B0}"/>
    <dgm:cxn modelId="{90F1183D-255D-489A-B6BE-2E9DD6DB362A}" type="presOf" srcId="{8E338724-AD40-4CB8-84BB-B89EDCD7F256}" destId="{275FC22E-2595-49E4-AA7F-FFFE5BF22CA3}" srcOrd="0" destOrd="0" presId="urn:microsoft.com/office/officeart/2008/layout/RadialCluster"/>
    <dgm:cxn modelId="{6C891B99-FA50-4495-BBCA-603508DC3BBC}" srcId="{082CB317-2AC6-4318-B66D-655049C38D70}" destId="{27E07FF3-6D43-4720-90F4-14B5B698351C}" srcOrd="1" destOrd="0" parTransId="{8EDF99FD-7182-4BC7-BFD0-DB6D4B997F58}" sibTransId="{7D312B5F-6DE5-4E95-9C17-EC7A364AF724}"/>
    <dgm:cxn modelId="{51E464C0-3C33-4382-8012-9A61041F3982}" type="presOf" srcId="{082CB317-2AC6-4318-B66D-655049C38D70}" destId="{A3C3E4E4-D6A3-404B-B07C-07D4D785AAA1}" srcOrd="0" destOrd="0" presId="urn:microsoft.com/office/officeart/2008/layout/RadialCluster"/>
    <dgm:cxn modelId="{259E1803-0AD2-440A-BB25-2A0C24A2DF63}" type="presParOf" srcId="{20B383E7-2651-4C6B-AA7A-39D85BB04D3A}" destId="{561A659D-5FAB-4625-A20F-AD2FD683997E}" srcOrd="0" destOrd="0" presId="urn:microsoft.com/office/officeart/2008/layout/RadialCluster"/>
    <dgm:cxn modelId="{331FC445-60B0-4088-91DA-9A7E14B34842}" type="presParOf" srcId="{561A659D-5FAB-4625-A20F-AD2FD683997E}" destId="{A3C3E4E4-D6A3-404B-B07C-07D4D785AAA1}" srcOrd="0" destOrd="0" presId="urn:microsoft.com/office/officeart/2008/layout/RadialCluster"/>
    <dgm:cxn modelId="{493D0464-C2F0-410A-979F-706E635B5A30}" type="presParOf" srcId="{561A659D-5FAB-4625-A20F-AD2FD683997E}" destId="{A7DFFD6D-6C25-4C1B-8D5E-C511D99B45E0}" srcOrd="1" destOrd="0" presId="urn:microsoft.com/office/officeart/2008/layout/RadialCluster"/>
    <dgm:cxn modelId="{2A1A93A3-59BD-448A-9B77-2019A84F78CD}" type="presParOf" srcId="{561A659D-5FAB-4625-A20F-AD2FD683997E}" destId="{F5C88E11-5468-4B90-B3A6-D5B04CAB63C9}" srcOrd="2" destOrd="0" presId="urn:microsoft.com/office/officeart/2008/layout/RadialCluster"/>
    <dgm:cxn modelId="{58623F95-0C0E-409C-8848-EFA898C70037}" type="presParOf" srcId="{561A659D-5FAB-4625-A20F-AD2FD683997E}" destId="{D1D6EBA1-EFCB-499B-8213-4F4549350269}" srcOrd="3" destOrd="0" presId="urn:microsoft.com/office/officeart/2008/layout/RadialCluster"/>
    <dgm:cxn modelId="{4B9E11F7-15A6-4EB1-B3E1-41DE1205ED52}" type="presParOf" srcId="{561A659D-5FAB-4625-A20F-AD2FD683997E}" destId="{8019E975-5727-44F2-9DDA-5417C7B4B356}" srcOrd="4" destOrd="0" presId="urn:microsoft.com/office/officeart/2008/layout/RadialCluster"/>
    <dgm:cxn modelId="{9E512C3A-760B-4CB9-949E-10C22482CE70}" type="presParOf" srcId="{561A659D-5FAB-4625-A20F-AD2FD683997E}" destId="{20EF1ADD-1354-4C10-93F4-252E0E406176}" srcOrd="5" destOrd="0" presId="urn:microsoft.com/office/officeart/2008/layout/RadialCluster"/>
    <dgm:cxn modelId="{8E024F34-4528-45FB-B1DF-B719DE9EFBA2}" type="presParOf" srcId="{561A659D-5FAB-4625-A20F-AD2FD683997E}" destId="{275FC22E-2595-49E4-AA7F-FFFE5BF22CA3}" srcOrd="6" destOrd="0" presId="urn:microsoft.com/office/officeart/2008/layout/RadialCluster"/>
    <dgm:cxn modelId="{354F4033-C190-45FD-A477-64F13439A5CC}" type="presParOf" srcId="{561A659D-5FAB-4625-A20F-AD2FD683997E}" destId="{4D2E4469-66A1-4D45-B016-B47C50D1E370}" srcOrd="7" destOrd="0" presId="urn:microsoft.com/office/officeart/2008/layout/RadialCluster"/>
    <dgm:cxn modelId="{90B3602A-4E9F-4421-BF16-965D0154961A}" type="presParOf" srcId="{561A659D-5FAB-4625-A20F-AD2FD683997E}" destId="{C5BF0582-9150-4E5B-B021-6ED0C3C57AF2}" srcOrd="8" destOrd="0" presId="urn:microsoft.com/office/officeart/2008/layout/RadialCluster"/>
    <dgm:cxn modelId="{F21EC3DB-6B04-4A80-BED9-9C99230CB65C}" type="presParOf" srcId="{561A659D-5FAB-4625-A20F-AD2FD683997E}" destId="{66A172AC-DFB0-4644-9834-B63AC729B017}" srcOrd="9" destOrd="0" presId="urn:microsoft.com/office/officeart/2008/layout/RadialCluster"/>
    <dgm:cxn modelId="{328BE163-2A15-4210-A5F6-A3BAD8D81216}" type="presParOf" srcId="{561A659D-5FAB-4625-A20F-AD2FD683997E}" destId="{A58723C5-BEC7-4C14-A105-7EDAA46F3BC8}"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3E4E4-D6A3-404B-B07C-07D4D785AAA1}">
      <dsp:nvSpPr>
        <dsp:cNvPr id="0" name=""/>
        <dsp:cNvSpPr/>
      </dsp:nvSpPr>
      <dsp:spPr>
        <a:xfrm>
          <a:off x="2419496" y="1486277"/>
          <a:ext cx="1143000" cy="1143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latin typeface="Century Gothic" panose="020B0502020202020204" pitchFamily="34" charset="0"/>
            </a:rPr>
            <a:t>TOPIC</a:t>
          </a:r>
          <a:endParaRPr lang="en-US" sz="2400" kern="1200" dirty="0">
            <a:latin typeface="Century Gothic" panose="020B0502020202020204" pitchFamily="34" charset="0"/>
          </a:endParaRPr>
        </a:p>
      </dsp:txBody>
      <dsp:txXfrm>
        <a:off x="2475293" y="1542074"/>
        <a:ext cx="1031406" cy="1031406"/>
      </dsp:txXfrm>
    </dsp:sp>
    <dsp:sp modelId="{A7DFFD6D-6C25-4C1B-8D5E-C511D99B45E0}">
      <dsp:nvSpPr>
        <dsp:cNvPr id="0" name=""/>
        <dsp:cNvSpPr/>
      </dsp:nvSpPr>
      <dsp:spPr>
        <a:xfrm rot="16200000">
          <a:off x="2668247" y="1163528"/>
          <a:ext cx="645497" cy="0"/>
        </a:xfrm>
        <a:custGeom>
          <a:avLst/>
          <a:gdLst/>
          <a:ahLst/>
          <a:cxnLst/>
          <a:rect l="0" t="0" r="0" b="0"/>
          <a:pathLst>
            <a:path>
              <a:moveTo>
                <a:pt x="0" y="0"/>
              </a:moveTo>
              <a:lnTo>
                <a:pt x="64549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C88E11-5468-4B90-B3A6-D5B04CAB63C9}">
      <dsp:nvSpPr>
        <dsp:cNvPr id="0" name=""/>
        <dsp:cNvSpPr/>
      </dsp:nvSpPr>
      <dsp:spPr>
        <a:xfrm>
          <a:off x="2248045" y="74969"/>
          <a:ext cx="1485901" cy="765810"/>
        </a:xfrm>
        <a:prstGeom prst="roundRect">
          <a:avLst/>
        </a:prstGeom>
        <a:solidFill>
          <a:schemeClr val="accent6"/>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l" defTabSz="466725">
            <a:lnSpc>
              <a:spcPct val="90000"/>
            </a:lnSpc>
            <a:spcBef>
              <a:spcPct val="0"/>
            </a:spcBef>
            <a:spcAft>
              <a:spcPct val="35000"/>
            </a:spcAft>
          </a:pPr>
          <a:r>
            <a:rPr lang="en-US" sz="1050" kern="1200" dirty="0" smtClean="0">
              <a:latin typeface="Century Gothic" panose="020B0502020202020204" pitchFamily="34" charset="0"/>
            </a:rPr>
            <a:t>Cause and Effect</a:t>
          </a:r>
          <a:br>
            <a:rPr lang="en-US" sz="1050" kern="1200" dirty="0" smtClean="0">
              <a:latin typeface="Century Gothic" panose="020B0502020202020204" pitchFamily="34" charset="0"/>
            </a:rPr>
          </a:br>
          <a:r>
            <a:rPr lang="en-US" sz="800" kern="1200" dirty="0" smtClean="0">
              <a:latin typeface="Century Gothic" panose="020B0502020202020204" pitchFamily="34" charset="0"/>
            </a:rPr>
            <a:t>What were the causes of past events? </a:t>
          </a:r>
        </a:p>
        <a:p>
          <a:pPr lvl="0" algn="l" defTabSz="466725">
            <a:lnSpc>
              <a:spcPct val="90000"/>
            </a:lnSpc>
            <a:spcBef>
              <a:spcPct val="0"/>
            </a:spcBef>
            <a:spcAft>
              <a:spcPct val="35000"/>
            </a:spcAft>
          </a:pPr>
          <a:r>
            <a:rPr lang="en-US" sz="1050" kern="1200" dirty="0" smtClean="0">
              <a:latin typeface="Century Gothic" panose="020B0502020202020204" pitchFamily="34" charset="0"/>
            </a:rPr>
            <a:t>What were the effects?</a:t>
          </a:r>
        </a:p>
      </dsp:txBody>
      <dsp:txXfrm>
        <a:off x="2285429" y="112353"/>
        <a:ext cx="1411133" cy="691042"/>
      </dsp:txXfrm>
    </dsp:sp>
    <dsp:sp modelId="{D1D6EBA1-EFCB-499B-8213-4F4549350269}">
      <dsp:nvSpPr>
        <dsp:cNvPr id="0" name=""/>
        <dsp:cNvSpPr/>
      </dsp:nvSpPr>
      <dsp:spPr>
        <a:xfrm rot="20520000">
          <a:off x="3559142" y="1850912"/>
          <a:ext cx="137035" cy="0"/>
        </a:xfrm>
        <a:custGeom>
          <a:avLst/>
          <a:gdLst/>
          <a:ahLst/>
          <a:cxnLst/>
          <a:rect l="0" t="0" r="0" b="0"/>
          <a:pathLst>
            <a:path>
              <a:moveTo>
                <a:pt x="0" y="0"/>
              </a:moveTo>
              <a:lnTo>
                <a:pt x="13703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19E975-5727-44F2-9DDA-5417C7B4B356}">
      <dsp:nvSpPr>
        <dsp:cNvPr id="0" name=""/>
        <dsp:cNvSpPr/>
      </dsp:nvSpPr>
      <dsp:spPr>
        <a:xfrm>
          <a:off x="3692825" y="1180475"/>
          <a:ext cx="1639537" cy="765810"/>
        </a:xfrm>
        <a:prstGeom prst="roundRect">
          <a:avLst/>
        </a:prstGeom>
        <a:solidFill>
          <a:schemeClr val="accent5"/>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l" defTabSz="488950">
            <a:lnSpc>
              <a:spcPct val="90000"/>
            </a:lnSpc>
            <a:spcBef>
              <a:spcPct val="0"/>
            </a:spcBef>
            <a:spcAft>
              <a:spcPct val="35000"/>
            </a:spcAft>
          </a:pPr>
          <a:r>
            <a:rPr lang="en-US" sz="1100" kern="1200" dirty="0" smtClean="0">
              <a:latin typeface="Century Gothic" panose="020B0502020202020204" pitchFamily="34" charset="0"/>
            </a:rPr>
            <a:t>Change</a:t>
          </a:r>
          <a:r>
            <a:rPr lang="en-US" sz="1100" kern="1200" baseline="0" dirty="0" smtClean="0">
              <a:latin typeface="Century Gothic" panose="020B0502020202020204" pitchFamily="34" charset="0"/>
            </a:rPr>
            <a:t> &amp; Continuity</a:t>
          </a:r>
        </a:p>
        <a:p>
          <a:pPr lvl="0" algn="l" defTabSz="488950">
            <a:lnSpc>
              <a:spcPct val="90000"/>
            </a:lnSpc>
            <a:spcBef>
              <a:spcPct val="0"/>
            </a:spcBef>
            <a:spcAft>
              <a:spcPct val="35000"/>
            </a:spcAft>
          </a:pPr>
          <a:r>
            <a:rPr lang="en-US" sz="900" kern="1200" baseline="0" dirty="0" smtClean="0">
              <a:latin typeface="Century Gothic" panose="020B0502020202020204" pitchFamily="34" charset="0"/>
            </a:rPr>
            <a:t>What has changed?</a:t>
          </a:r>
          <a:br>
            <a:rPr lang="en-US" sz="900" kern="1200" baseline="0" dirty="0" smtClean="0">
              <a:latin typeface="Century Gothic" panose="020B0502020202020204" pitchFamily="34" charset="0"/>
            </a:rPr>
          </a:br>
          <a:r>
            <a:rPr lang="en-US" sz="900" kern="1200" baseline="0" dirty="0" smtClean="0">
              <a:latin typeface="Century Gothic" panose="020B0502020202020204" pitchFamily="34" charset="0"/>
            </a:rPr>
            <a:t>What has remained the same?</a:t>
          </a:r>
          <a:endParaRPr lang="en-US" sz="900" kern="1200" dirty="0">
            <a:latin typeface="Century Gothic" panose="020B0502020202020204" pitchFamily="34" charset="0"/>
          </a:endParaRPr>
        </a:p>
      </dsp:txBody>
      <dsp:txXfrm>
        <a:off x="3730209" y="1217859"/>
        <a:ext cx="1564769" cy="691042"/>
      </dsp:txXfrm>
    </dsp:sp>
    <dsp:sp modelId="{20EF1ADD-1354-4C10-93F4-252E0E406176}">
      <dsp:nvSpPr>
        <dsp:cNvPr id="0" name=""/>
        <dsp:cNvSpPr/>
      </dsp:nvSpPr>
      <dsp:spPr>
        <a:xfrm rot="3240000">
          <a:off x="3319610" y="2799248"/>
          <a:ext cx="420192" cy="0"/>
        </a:xfrm>
        <a:custGeom>
          <a:avLst/>
          <a:gdLst/>
          <a:ahLst/>
          <a:cxnLst/>
          <a:rect l="0" t="0" r="0" b="0"/>
          <a:pathLst>
            <a:path>
              <a:moveTo>
                <a:pt x="0" y="0"/>
              </a:moveTo>
              <a:lnTo>
                <a:pt x="4201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5FC22E-2595-49E4-AA7F-FFFE5BF22CA3}">
      <dsp:nvSpPr>
        <dsp:cNvPr id="0" name=""/>
        <dsp:cNvSpPr/>
      </dsp:nvSpPr>
      <dsp:spPr>
        <a:xfrm>
          <a:off x="3193901" y="2969220"/>
          <a:ext cx="1474988" cy="765810"/>
        </a:xfrm>
        <a:prstGeom prst="roundRect">
          <a:avLst/>
        </a:prstGeom>
        <a:solidFill>
          <a:schemeClr val="accent4"/>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l" defTabSz="488950">
            <a:lnSpc>
              <a:spcPct val="90000"/>
            </a:lnSpc>
            <a:spcBef>
              <a:spcPct val="0"/>
            </a:spcBef>
            <a:spcAft>
              <a:spcPct val="35000"/>
            </a:spcAft>
          </a:pPr>
          <a:r>
            <a:rPr lang="en-US" sz="1100" kern="1200" dirty="0" smtClean="0">
              <a:latin typeface="Century Gothic" panose="020B0502020202020204" pitchFamily="34" charset="0"/>
            </a:rPr>
            <a:t>Turning Points</a:t>
          </a:r>
        </a:p>
        <a:p>
          <a:pPr lvl="0" algn="l" defTabSz="488950">
            <a:lnSpc>
              <a:spcPct val="90000"/>
            </a:lnSpc>
            <a:spcBef>
              <a:spcPct val="0"/>
            </a:spcBef>
            <a:spcAft>
              <a:spcPct val="35000"/>
            </a:spcAft>
          </a:pPr>
          <a:r>
            <a:rPr lang="en-US" sz="900" kern="1200" dirty="0" smtClean="0">
              <a:latin typeface="Century Gothic" panose="020B0502020202020204" pitchFamily="34" charset="0"/>
            </a:rPr>
            <a:t>How did past decisions or actions affect future choices?</a:t>
          </a:r>
          <a:endParaRPr lang="en-US" sz="900" kern="1200" dirty="0">
            <a:latin typeface="Century Gothic" panose="020B0502020202020204" pitchFamily="34" charset="0"/>
          </a:endParaRPr>
        </a:p>
      </dsp:txBody>
      <dsp:txXfrm>
        <a:off x="3231285" y="3006604"/>
        <a:ext cx="1400220" cy="691042"/>
      </dsp:txXfrm>
    </dsp:sp>
    <dsp:sp modelId="{4D2E4469-66A1-4D45-B016-B47C50D1E370}">
      <dsp:nvSpPr>
        <dsp:cNvPr id="0" name=""/>
        <dsp:cNvSpPr/>
      </dsp:nvSpPr>
      <dsp:spPr>
        <a:xfrm rot="7560000">
          <a:off x="2242189" y="2799248"/>
          <a:ext cx="420192" cy="0"/>
        </a:xfrm>
        <a:custGeom>
          <a:avLst/>
          <a:gdLst/>
          <a:ahLst/>
          <a:cxnLst/>
          <a:rect l="0" t="0" r="0" b="0"/>
          <a:pathLst>
            <a:path>
              <a:moveTo>
                <a:pt x="0" y="0"/>
              </a:moveTo>
              <a:lnTo>
                <a:pt x="4201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F0582-9150-4E5B-B021-6ED0C3C57AF2}">
      <dsp:nvSpPr>
        <dsp:cNvPr id="0" name=""/>
        <dsp:cNvSpPr/>
      </dsp:nvSpPr>
      <dsp:spPr>
        <a:xfrm>
          <a:off x="1239888" y="2969220"/>
          <a:ext cx="1621418" cy="765810"/>
        </a:xfrm>
        <a:prstGeom prst="roundRect">
          <a:avLst/>
        </a:prstGeom>
        <a:solidFill>
          <a:schemeClr val="accent3"/>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latin typeface="Century Gothic" panose="020B0502020202020204" pitchFamily="34" charset="0"/>
            </a:rPr>
            <a:t>Using the Past</a:t>
          </a:r>
        </a:p>
        <a:p>
          <a:pPr lvl="0" algn="l" defTabSz="533400">
            <a:lnSpc>
              <a:spcPct val="90000"/>
            </a:lnSpc>
            <a:spcBef>
              <a:spcPct val="0"/>
            </a:spcBef>
            <a:spcAft>
              <a:spcPct val="35000"/>
            </a:spcAft>
          </a:pPr>
          <a:r>
            <a:rPr lang="en-US" sz="1050" kern="1200" dirty="0" smtClean="0">
              <a:latin typeface="Century Gothic" panose="020B0502020202020204" pitchFamily="34" charset="0"/>
            </a:rPr>
            <a:t>How does the past help us make sense of the present?</a:t>
          </a:r>
          <a:endParaRPr lang="en-US" sz="1050" kern="1200" dirty="0">
            <a:latin typeface="Century Gothic" panose="020B0502020202020204" pitchFamily="34" charset="0"/>
          </a:endParaRPr>
        </a:p>
      </dsp:txBody>
      <dsp:txXfrm>
        <a:off x="1277272" y="3006604"/>
        <a:ext cx="1546650" cy="691042"/>
      </dsp:txXfrm>
    </dsp:sp>
    <dsp:sp modelId="{66A172AC-DFB0-4644-9834-B63AC729B017}">
      <dsp:nvSpPr>
        <dsp:cNvPr id="0" name=""/>
        <dsp:cNvSpPr/>
      </dsp:nvSpPr>
      <dsp:spPr>
        <a:xfrm rot="11880000">
          <a:off x="2207954" y="1838580"/>
          <a:ext cx="216849" cy="0"/>
        </a:xfrm>
        <a:custGeom>
          <a:avLst/>
          <a:gdLst/>
          <a:ahLst/>
          <a:cxnLst/>
          <a:rect l="0" t="0" r="0" b="0"/>
          <a:pathLst>
            <a:path>
              <a:moveTo>
                <a:pt x="0" y="0"/>
              </a:moveTo>
              <a:lnTo>
                <a:pt x="21684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8723C5-BEC7-4C14-A105-7EDAA46F3BC8}">
      <dsp:nvSpPr>
        <dsp:cNvPr id="0" name=""/>
        <dsp:cNvSpPr/>
      </dsp:nvSpPr>
      <dsp:spPr>
        <a:xfrm>
          <a:off x="725537" y="1180475"/>
          <a:ext cx="1487723" cy="765810"/>
        </a:xfrm>
        <a:prstGeom prst="roundRect">
          <a:avLst/>
        </a:prstGeom>
        <a:solidFill>
          <a:schemeClr val="accent2"/>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latin typeface="Century Gothic" panose="020B0502020202020204" pitchFamily="34" charset="0"/>
            </a:rPr>
            <a:t>Through Their Eyes</a:t>
          </a:r>
        </a:p>
        <a:p>
          <a:pPr lvl="0" algn="l" defTabSz="533400">
            <a:lnSpc>
              <a:spcPct val="90000"/>
            </a:lnSpc>
            <a:spcBef>
              <a:spcPct val="0"/>
            </a:spcBef>
            <a:spcAft>
              <a:spcPct val="35000"/>
            </a:spcAft>
          </a:pPr>
          <a:r>
            <a:rPr lang="en-US" sz="1000" kern="1200" dirty="0" smtClean="0">
              <a:latin typeface="Century Gothic" panose="020B0502020202020204" pitchFamily="34" charset="0"/>
            </a:rPr>
            <a:t>How did people in the past view their world?</a:t>
          </a:r>
          <a:endParaRPr lang="en-US" sz="1000" kern="1200" dirty="0">
            <a:latin typeface="Century Gothic" panose="020B0502020202020204" pitchFamily="34" charset="0"/>
          </a:endParaRPr>
        </a:p>
      </dsp:txBody>
      <dsp:txXfrm>
        <a:off x="762921" y="1217859"/>
        <a:ext cx="1412955" cy="691042"/>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0308512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49343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e965474a9_3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e965474a9_3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36711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cdc9d009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cdc9d009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8033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cdc9d009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cdc9d009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22221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cdc9d009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cdc9d009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34729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rgbClr val="458A9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hyperlink" Target="http://www.firstworldwarstudies.org/journal.php?s=volume-8-2017-issue-2-3" TargetMode="External"/><Relationship Id="rId5" Type="http://schemas.openxmlformats.org/officeDocument/2006/relationships/hyperlink" Target="https://www.youtube.com/watch?v=cFCWfyXSe70" TargetMode="External"/><Relationship Id="rId4" Type="http://schemas.openxmlformats.org/officeDocument/2006/relationships/hyperlink" Target="https://www.britannica.com/event/World-War-I/Air-warfare"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loc.gov/item/14009427/" TargetMode="External"/><Relationship Id="rId3" Type="http://schemas.openxmlformats.org/officeDocument/2006/relationships/image" Target="../media/image7.png"/><Relationship Id="rId7" Type="http://schemas.openxmlformats.org/officeDocument/2006/relationships/hyperlink" Target="https://blogs.loc.gov/loc/2016/09/world-war-i-conscription-laws/" TargetMode="External"/><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hyperlink" Target="http://researchbriefings.files.parliament.uk/documents/SN04258/SN04258.pdf" TargetMode="External"/><Relationship Id="rId5" Type="http://schemas.openxmlformats.org/officeDocument/2006/relationships/hyperlink" Target="https://www.kansascity.com/news/local/article813923.html" TargetMode="External"/><Relationship Id="rId4" Type="http://schemas.openxmlformats.org/officeDocument/2006/relationships/hyperlink" Target="https://history.army.mil/html/books/023/23-15/CMH_Pub_23-15.pdf" TargetMode="Externa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inkport.org/tps/mod6/" TargetMode="External"/><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946412" y="1492444"/>
            <a:ext cx="7687200" cy="154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3500" dirty="0" smtClean="0">
                <a:latin typeface="Verdana"/>
                <a:ea typeface="Verdana"/>
                <a:cs typeface="Verdana"/>
                <a:sym typeface="Verdana"/>
              </a:rPr>
              <a:t/>
            </a:r>
            <a:br>
              <a:rPr lang="en-US" sz="3500" dirty="0" smtClean="0">
                <a:latin typeface="Verdana"/>
                <a:ea typeface="Verdana"/>
                <a:cs typeface="Verdana"/>
                <a:sym typeface="Verdana"/>
              </a:rPr>
            </a:br>
            <a:r>
              <a:rPr lang="en-US" sz="3500" dirty="0" smtClean="0">
                <a:latin typeface="Verdana"/>
                <a:ea typeface="Verdana"/>
                <a:cs typeface="Verdana"/>
                <a:sym typeface="Verdana"/>
              </a:rPr>
              <a:t>National History Day in Idaho</a:t>
            </a:r>
            <a:endParaRPr sz="2400" dirty="0">
              <a:latin typeface="Verdana"/>
              <a:ea typeface="Verdana"/>
              <a:cs typeface="Verdana"/>
              <a:sym typeface="Verdana"/>
            </a:endParaRPr>
          </a:p>
        </p:txBody>
      </p:sp>
      <p:sp>
        <p:nvSpPr>
          <p:cNvPr id="73" name="Google Shape;73;p13"/>
          <p:cNvSpPr txBox="1">
            <a:spLocks noGrp="1"/>
          </p:cNvSpPr>
          <p:nvPr>
            <p:ph type="subTitle" idx="1"/>
          </p:nvPr>
        </p:nvSpPr>
        <p:spPr>
          <a:xfrm>
            <a:off x="2480063" y="3517487"/>
            <a:ext cx="6849362" cy="1241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sz="2400" dirty="0" smtClean="0">
                <a:latin typeface="Verdana"/>
                <a:ea typeface="Verdana"/>
                <a:cs typeface="Verdana"/>
                <a:sym typeface="Verdana"/>
              </a:rPr>
              <a:t>Johanna Bringhurst</a:t>
            </a:r>
            <a:endParaRPr sz="2400" dirty="0">
              <a:latin typeface="Verdana"/>
              <a:ea typeface="Verdana"/>
              <a:cs typeface="Verdana"/>
              <a:sym typeface="Verdana"/>
            </a:endParaRPr>
          </a:p>
          <a:p>
            <a:pPr marL="0" lvl="0" indent="0" rtl="0">
              <a:spcBef>
                <a:spcPts val="0"/>
              </a:spcBef>
              <a:spcAft>
                <a:spcPts val="0"/>
              </a:spcAft>
              <a:buNone/>
            </a:pPr>
            <a:r>
              <a:rPr lang="en" dirty="0" smtClean="0">
                <a:latin typeface="Verdana"/>
                <a:ea typeface="Verdana"/>
                <a:cs typeface="Verdana"/>
                <a:sym typeface="Verdana"/>
              </a:rPr>
              <a:t>Coordinator</a:t>
            </a:r>
            <a:r>
              <a:rPr lang="en" dirty="0">
                <a:latin typeface="Verdana"/>
                <a:ea typeface="Verdana"/>
                <a:cs typeface="Verdana"/>
                <a:sym typeface="Verdana"/>
              </a:rPr>
              <a:t>, National History Day in Idaho</a:t>
            </a:r>
            <a:endParaRPr b="1" dirty="0">
              <a:latin typeface="Verdana"/>
              <a:ea typeface="Verdana"/>
              <a:cs typeface="Verdana"/>
              <a:sym typeface="Verdana"/>
            </a:endParaRPr>
          </a:p>
        </p:txBody>
      </p:sp>
      <p:pic>
        <p:nvPicPr>
          <p:cNvPr id="74" name="Google Shape;74;p13"/>
          <p:cNvPicPr preferRelativeResize="0"/>
          <p:nvPr/>
        </p:nvPicPr>
        <p:blipFill>
          <a:blip r:embed="rId3">
            <a:alphaModFix/>
          </a:blip>
          <a:stretch>
            <a:fillRect/>
          </a:stretch>
        </p:blipFill>
        <p:spPr>
          <a:xfrm>
            <a:off x="250599" y="347601"/>
            <a:ext cx="1391626" cy="661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315992" y="391449"/>
            <a:ext cx="8620500" cy="1019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4600" dirty="0" smtClean="0">
                <a:latin typeface="Verdana"/>
                <a:ea typeface="Verdana"/>
                <a:cs typeface="Verdana"/>
                <a:sym typeface="Verdana"/>
              </a:rPr>
              <a:t>Thinking Like A Historian</a:t>
            </a:r>
            <a:endParaRPr sz="4600" dirty="0">
              <a:latin typeface="Verdana"/>
              <a:ea typeface="Verdana"/>
              <a:cs typeface="Verdana"/>
              <a:sym typeface="Verdana"/>
            </a:endParaRPr>
          </a:p>
        </p:txBody>
      </p:sp>
      <p:sp>
        <p:nvSpPr>
          <p:cNvPr id="177" name="Google Shape;177;p27"/>
          <p:cNvSpPr/>
          <p:nvPr/>
        </p:nvSpPr>
        <p:spPr>
          <a:xfrm>
            <a:off x="371775" y="1988900"/>
            <a:ext cx="2629500" cy="2244900"/>
          </a:xfrm>
          <a:prstGeom prst="wedgeRectCallout">
            <a:avLst>
              <a:gd name="adj1" fmla="val -20833"/>
              <a:gd name="adj2" fmla="val 62500"/>
            </a:avLst>
          </a:prstGeom>
          <a:solidFill>
            <a:srgbClr val="56ADBA"/>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Google Shape;178;p27"/>
          <p:cNvSpPr/>
          <p:nvPr/>
        </p:nvSpPr>
        <p:spPr>
          <a:xfrm>
            <a:off x="3210432" y="1988900"/>
            <a:ext cx="2629500" cy="2244900"/>
          </a:xfrm>
          <a:prstGeom prst="wedgeRectCallout">
            <a:avLst>
              <a:gd name="adj1" fmla="val -20833"/>
              <a:gd name="adj2" fmla="val 62500"/>
            </a:avLst>
          </a:prstGeom>
          <a:solidFill>
            <a:srgbClr val="61C3D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Google Shape;179;p27"/>
          <p:cNvSpPr/>
          <p:nvPr/>
        </p:nvSpPr>
        <p:spPr>
          <a:xfrm>
            <a:off x="6049089" y="1988900"/>
            <a:ext cx="2629500" cy="2244900"/>
          </a:xfrm>
          <a:prstGeom prst="wedgeRectCallout">
            <a:avLst>
              <a:gd name="adj1" fmla="val -20833"/>
              <a:gd name="adj2" fmla="val 62500"/>
            </a:avLst>
          </a:prstGeom>
          <a:solidFill>
            <a:srgbClr val="70E0F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Google Shape;180;p27"/>
          <p:cNvSpPr txBox="1">
            <a:spLocks noGrp="1"/>
          </p:cNvSpPr>
          <p:nvPr>
            <p:ph type="title"/>
          </p:nvPr>
        </p:nvSpPr>
        <p:spPr>
          <a:xfrm>
            <a:off x="6125275" y="1909500"/>
            <a:ext cx="2481600" cy="2005800"/>
          </a:xfrm>
          <a:prstGeom prst="rect">
            <a:avLst/>
          </a:prstGeom>
        </p:spPr>
        <p:txBody>
          <a:bodyPr spcFirstLastPara="1" wrap="square" lIns="91425" tIns="91425" rIns="91425" bIns="91425" anchor="t" anchorCtr="0">
            <a:noAutofit/>
          </a:bodyPr>
          <a:lstStyle/>
          <a:p>
            <a:pPr>
              <a:spcAft>
                <a:spcPts val="1200"/>
              </a:spcAft>
            </a:pPr>
            <a:r>
              <a:rPr lang="en" sz="3600" dirty="0" smtClean="0"/>
              <a:t>Senior</a:t>
            </a:r>
            <a:r>
              <a:rPr lang="en-US" sz="3600" dirty="0"/>
              <a:t/>
            </a:r>
            <a:br>
              <a:rPr lang="en-US" sz="3600" dirty="0"/>
            </a:br>
            <a:r>
              <a:rPr lang="en-US" sz="2000" dirty="0"/>
              <a:t>Battle of the Somme</a:t>
            </a:r>
            <a:r>
              <a:rPr lang="en-US" sz="3600" b="0" dirty="0"/>
              <a:t/>
            </a:r>
            <a:br>
              <a:rPr lang="en-US" sz="3600" b="0" dirty="0"/>
            </a:br>
            <a:endParaRPr sz="3600" b="0" dirty="0">
              <a:solidFill>
                <a:schemeClr val="lt1"/>
              </a:solidFill>
            </a:endParaRPr>
          </a:p>
        </p:txBody>
      </p:sp>
      <p:sp>
        <p:nvSpPr>
          <p:cNvPr id="181" name="Google Shape;181;p27"/>
          <p:cNvSpPr txBox="1">
            <a:spLocks noGrp="1"/>
          </p:cNvSpPr>
          <p:nvPr>
            <p:ph type="title"/>
          </p:nvPr>
        </p:nvSpPr>
        <p:spPr>
          <a:xfrm>
            <a:off x="447975" y="2061900"/>
            <a:ext cx="2481600" cy="2005800"/>
          </a:xfrm>
          <a:prstGeom prst="rect">
            <a:avLst/>
          </a:prstGeom>
        </p:spPr>
        <p:txBody>
          <a:bodyPr spcFirstLastPara="1" wrap="square" lIns="91425" tIns="91425" rIns="91425" bIns="91425" anchor="t" anchorCtr="0">
            <a:noAutofit/>
          </a:bodyPr>
          <a:lstStyle/>
          <a:p>
            <a:pPr marL="0" lvl="0" indent="0" rtl="0">
              <a:spcBef>
                <a:spcPts val="0"/>
              </a:spcBef>
              <a:spcAft>
                <a:spcPts val="1200"/>
              </a:spcAft>
              <a:buNone/>
            </a:pPr>
            <a:r>
              <a:rPr lang="en" sz="3600" dirty="0" smtClean="0"/>
              <a:t>Youth</a:t>
            </a:r>
            <a:br>
              <a:rPr lang="en" sz="3600" dirty="0" smtClean="0"/>
            </a:br>
            <a:r>
              <a:rPr lang="en" sz="2000" dirty="0" smtClean="0"/>
              <a:t>Lewis &amp; Clark</a:t>
            </a:r>
            <a:endParaRPr sz="2000" dirty="0">
              <a:solidFill>
                <a:schemeClr val="lt1"/>
              </a:solidFill>
            </a:endParaRPr>
          </a:p>
        </p:txBody>
      </p:sp>
      <p:sp>
        <p:nvSpPr>
          <p:cNvPr id="182" name="Google Shape;182;p27"/>
          <p:cNvSpPr txBox="1">
            <a:spLocks noGrp="1"/>
          </p:cNvSpPr>
          <p:nvPr>
            <p:ph type="title"/>
          </p:nvPr>
        </p:nvSpPr>
        <p:spPr>
          <a:xfrm>
            <a:off x="3286625" y="2061900"/>
            <a:ext cx="2481600" cy="2005800"/>
          </a:xfrm>
          <a:prstGeom prst="rect">
            <a:avLst/>
          </a:prstGeom>
        </p:spPr>
        <p:txBody>
          <a:bodyPr spcFirstLastPara="1" wrap="square" lIns="91425" tIns="91425" rIns="91425" bIns="91425" anchor="t" anchorCtr="0">
            <a:noAutofit/>
          </a:bodyPr>
          <a:lstStyle/>
          <a:p>
            <a:pPr>
              <a:spcAft>
                <a:spcPts val="1200"/>
              </a:spcAft>
            </a:pPr>
            <a:r>
              <a:rPr lang="en" sz="3600" dirty="0" smtClean="0"/>
              <a:t>Junior</a:t>
            </a:r>
            <a:br>
              <a:rPr lang="en" sz="3600" dirty="0" smtClean="0"/>
            </a:br>
            <a:r>
              <a:rPr lang="en-US" sz="2000" dirty="0"/>
              <a:t>Hamilton vs. Jefferson</a:t>
            </a:r>
            <a:r>
              <a:rPr lang="en-US" sz="3600" dirty="0"/>
              <a:t/>
            </a:r>
            <a:br>
              <a:rPr lang="en-US" sz="3600" dirty="0"/>
            </a:br>
            <a:endParaRPr sz="2000" b="0" dirty="0">
              <a:solidFill>
                <a:schemeClr val="lt1"/>
              </a:solidFill>
            </a:endParaRPr>
          </a:p>
        </p:txBody>
      </p:sp>
      <p:pic>
        <p:nvPicPr>
          <p:cNvPr id="183" name="Google Shape;183;p27"/>
          <p:cNvPicPr preferRelativeResize="0"/>
          <p:nvPr/>
        </p:nvPicPr>
        <p:blipFill>
          <a:blip r:embed="rId3">
            <a:alphaModFix/>
          </a:blip>
          <a:stretch>
            <a:fillRect/>
          </a:stretch>
        </p:blipFill>
        <p:spPr>
          <a:xfrm>
            <a:off x="116925" y="4565900"/>
            <a:ext cx="1059774" cy="5040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525" y="3078130"/>
            <a:ext cx="1421204" cy="132172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631" y="3144402"/>
            <a:ext cx="1245622" cy="134112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1985" y="3189475"/>
            <a:ext cx="1652790" cy="1261630"/>
          </a:xfrm>
          <a:prstGeom prst="rect">
            <a:avLst/>
          </a:prstGeom>
        </p:spPr>
      </p:pic>
      <p:sp>
        <p:nvSpPr>
          <p:cNvPr id="5" name="TextBox 4"/>
          <p:cNvSpPr txBox="1"/>
          <p:nvPr/>
        </p:nvSpPr>
        <p:spPr>
          <a:xfrm>
            <a:off x="371775" y="1423574"/>
            <a:ext cx="8306814" cy="307777"/>
          </a:xfrm>
          <a:prstGeom prst="rect">
            <a:avLst/>
          </a:prstGeom>
          <a:noFill/>
        </p:spPr>
        <p:txBody>
          <a:bodyPr wrap="square" rtlCol="0">
            <a:spAutoFit/>
          </a:bodyPr>
          <a:lstStyle/>
          <a:p>
            <a:r>
              <a:rPr lang="en-US" dirty="0" smtClean="0">
                <a:solidFill>
                  <a:schemeClr val="bg1"/>
                </a:solidFill>
              </a:rPr>
              <a:t>Stanford History Group Reading Like  A Historian Lessons:  www.sheg.standford.edu/history-lessons </a:t>
            </a:r>
            <a:endParaRPr lang="en-US" dirty="0">
              <a:solidFill>
                <a:schemeClr val="bg1"/>
              </a:solidFill>
            </a:endParaRPr>
          </a:p>
        </p:txBody>
      </p:sp>
    </p:spTree>
    <p:extLst>
      <p:ext uri="{BB962C8B-B14F-4D97-AF65-F5344CB8AC3E}">
        <p14:creationId xmlns:p14="http://schemas.microsoft.com/office/powerpoint/2010/main" val="381218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par>
                                <p:cTn id="8" presetID="10" presetClass="entr" presetSubtype="0" fill="hold" nodeType="withEffect">
                                  <p:stCondLst>
                                    <p:cond delay="0"/>
                                  </p:stCondLst>
                                  <p:childTnLst>
                                    <p:set>
                                      <p:cBhvr>
                                        <p:cTn id="9" dur="1" fill="hold">
                                          <p:stCondLst>
                                            <p:cond delay="0"/>
                                          </p:stCondLst>
                                        </p:cTn>
                                        <p:tgtEl>
                                          <p:spTgt spid="178"/>
                                        </p:tgtEl>
                                        <p:attrNameLst>
                                          <p:attrName>style.visibility</p:attrName>
                                        </p:attrNameLst>
                                      </p:cBhvr>
                                      <p:to>
                                        <p:strVal val="visible"/>
                                      </p:to>
                                    </p:set>
                                    <p:animEffect transition="in" filter="fade">
                                      <p:cBhvr>
                                        <p:cTn id="10" dur="1000"/>
                                        <p:tgtEl>
                                          <p:spTgt spid="178"/>
                                        </p:tgtEl>
                                      </p:cBhvr>
                                    </p:animEffect>
                                  </p:childTnLst>
                                </p:cTn>
                              </p:par>
                              <p:par>
                                <p:cTn id="11" presetID="10"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1000"/>
                                        <p:tgtEl>
                                          <p:spTgt spid="180"/>
                                        </p:tgtEl>
                                      </p:cBhvr>
                                    </p:animEffect>
                                  </p:childTnLst>
                                </p:cTn>
                              </p:par>
                              <p:par>
                                <p:cTn id="14" presetID="10" presetClass="entr" presetSubtype="0" fill="hold" nodeType="with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1000"/>
                                        <p:tgtEl>
                                          <p:spTgt spid="181"/>
                                        </p:tgtEl>
                                      </p:cBhvr>
                                    </p:animEffect>
                                  </p:childTnLst>
                                </p:cTn>
                              </p:par>
                              <p:par>
                                <p:cTn id="17" presetID="10" presetClass="entr" presetSubtype="0" fill="hold" nodeType="with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1000"/>
                                        <p:tgtEl>
                                          <p:spTgt spid="182"/>
                                        </p:tgtEl>
                                      </p:cBhvr>
                                    </p:animEffect>
                                  </p:childTnLst>
                                </p:cTn>
                              </p:par>
                              <p:par>
                                <p:cTn id="20" presetID="10" presetClass="entr" presetSubtype="0" fill="hold" nodeType="withEffect">
                                  <p:stCondLst>
                                    <p:cond delay="0"/>
                                  </p:stCondLst>
                                  <p:childTnLst>
                                    <p:set>
                                      <p:cBhvr>
                                        <p:cTn id="21" dur="1" fill="hold">
                                          <p:stCondLst>
                                            <p:cond delay="0"/>
                                          </p:stCondLst>
                                        </p:cTn>
                                        <p:tgtEl>
                                          <p:spTgt spid="179"/>
                                        </p:tgtEl>
                                        <p:attrNameLst>
                                          <p:attrName>style.visibility</p:attrName>
                                        </p:attrNameLst>
                                      </p:cBhvr>
                                      <p:to>
                                        <p:strVal val="visible"/>
                                      </p:to>
                                    </p:set>
                                    <p:animEffect transition="in" filter="fade">
                                      <p:cBhvr>
                                        <p:cTn id="22"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890C58"/>
                </a:solidFill>
                <a:latin typeface="Verdana" panose="020B0604030504040204" pitchFamily="34" charset="0"/>
                <a:ea typeface="Verdana" panose="020B0604030504040204" pitchFamily="34" charset="0"/>
              </a:rPr>
              <a:t>Standards</a:t>
            </a:r>
            <a:endParaRPr lang="en-US" dirty="0">
              <a:solidFill>
                <a:srgbClr val="890C58"/>
              </a:solidFill>
              <a:latin typeface="Verdana" panose="020B0604030504040204" pitchFamily="34" charset="0"/>
              <a:ea typeface="Verdana" panose="020B0604030504040204" pitchFamily="34" charset="0"/>
            </a:endParaRPr>
          </a:p>
        </p:txBody>
      </p:sp>
      <p:sp>
        <p:nvSpPr>
          <p:cNvPr id="5" name="Subtitle 4"/>
          <p:cNvSpPr>
            <a:spLocks noGrp="1"/>
          </p:cNvSpPr>
          <p:nvPr>
            <p:ph type="subTitle" idx="1"/>
          </p:nvPr>
        </p:nvSpPr>
        <p:spPr>
          <a:xfrm>
            <a:off x="173552" y="2680973"/>
            <a:ext cx="4045200" cy="1345500"/>
          </a:xfrm>
        </p:spPr>
        <p:txBody>
          <a:bodyPr/>
          <a:lstStyle/>
          <a:p>
            <a:r>
              <a:rPr lang="en-US" b="1" dirty="0" smtClean="0">
                <a:solidFill>
                  <a:schemeClr val="bg1"/>
                </a:solidFill>
                <a:latin typeface="Verdana" panose="020B0604030504040204" pitchFamily="34" charset="0"/>
                <a:ea typeface="Verdana" panose="020B0604030504040204" pitchFamily="34" charset="0"/>
              </a:rPr>
              <a:t>Differentiation</a:t>
            </a:r>
            <a:endParaRPr lang="en-US" b="1" dirty="0">
              <a:solidFill>
                <a:schemeClr val="bg1"/>
              </a:solidFill>
              <a:latin typeface="Verdana" panose="020B0604030504040204" pitchFamily="34" charset="0"/>
              <a:ea typeface="Verdana" panose="020B0604030504040204" pitchFamily="34" charset="0"/>
            </a:endParaRPr>
          </a:p>
        </p:txBody>
      </p:sp>
      <p:pic>
        <p:nvPicPr>
          <p:cNvPr id="7" name="Google Shape;79;p14"/>
          <p:cNvPicPr preferRelativeResize="0"/>
          <p:nvPr/>
        </p:nvPicPr>
        <p:blipFill>
          <a:blip r:embed="rId2">
            <a:alphaModFix/>
          </a:blip>
          <a:stretch>
            <a:fillRect/>
          </a:stretch>
        </p:blipFill>
        <p:spPr>
          <a:xfrm>
            <a:off x="4558145" y="0"/>
            <a:ext cx="4585855" cy="5143500"/>
          </a:xfrm>
          <a:prstGeom prst="rect">
            <a:avLst/>
          </a:prstGeom>
          <a:solidFill>
            <a:srgbClr val="890C58"/>
          </a:solidFill>
          <a:ln>
            <a:noFill/>
          </a:ln>
        </p:spPr>
      </p:pic>
      <p:pic>
        <p:nvPicPr>
          <p:cNvPr id="8" name="Google Shape;80;p14" descr="Piece of duct tape sticking a note to the slide"/>
          <p:cNvPicPr preferRelativeResize="0"/>
          <p:nvPr/>
        </p:nvPicPr>
        <p:blipFill rotWithShape="1">
          <a:blip r:embed="rId3">
            <a:alphaModFix/>
          </a:blip>
          <a:srcRect l="9244" t="5926" r="2118" b="10011"/>
          <a:stretch/>
        </p:blipFill>
        <p:spPr>
          <a:xfrm rot="154828">
            <a:off x="5740119" y="46270"/>
            <a:ext cx="2072000" cy="736050"/>
          </a:xfrm>
          <a:prstGeom prst="rect">
            <a:avLst/>
          </a:prstGeom>
          <a:noFill/>
          <a:ln>
            <a:noFill/>
          </a:ln>
        </p:spPr>
      </p:pic>
      <p:sp>
        <p:nvSpPr>
          <p:cNvPr id="10" name="Google Shape;82;p14"/>
          <p:cNvSpPr txBox="1">
            <a:spLocks/>
          </p:cNvSpPr>
          <p:nvPr/>
        </p:nvSpPr>
        <p:spPr>
          <a:xfrm>
            <a:off x="5236931" y="1042403"/>
            <a:ext cx="3432900" cy="332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buFont typeface="Lato"/>
              <a:buNone/>
            </a:pPr>
            <a:endParaRPr lang="en-US" sz="1200" dirty="0" smtClean="0">
              <a:latin typeface="Raleway"/>
              <a:ea typeface="Raleway"/>
              <a:cs typeface="Raleway"/>
              <a:sym typeface="Raleway"/>
            </a:endParaRPr>
          </a:p>
          <a:p>
            <a:pPr indent="-317500">
              <a:spcBef>
                <a:spcPts val="1600"/>
              </a:spcBef>
              <a:buClr>
                <a:srgbClr val="890C58"/>
              </a:buClr>
              <a:buSzPts val="1400"/>
              <a:buFont typeface="Raleway"/>
              <a:buChar char="➔"/>
            </a:pPr>
            <a:r>
              <a:rPr lang="en-US" b="1" dirty="0" smtClean="0">
                <a:solidFill>
                  <a:srgbClr val="890C58"/>
                </a:solidFill>
                <a:latin typeface="Verdana"/>
                <a:ea typeface="Verdana"/>
                <a:cs typeface="Verdana"/>
                <a:sym typeface="Verdana"/>
              </a:rPr>
              <a:t>Standards</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CCSS RH, CCSS WHST, CCSS SL</a:t>
            </a:r>
          </a:p>
          <a:p>
            <a:pPr indent="-317500">
              <a:spcBef>
                <a:spcPts val="1000"/>
              </a:spcBef>
              <a:buClr>
                <a:srgbClr val="890C58"/>
              </a:buClr>
              <a:buSzPts val="1400"/>
              <a:buFont typeface="Raleway"/>
              <a:buChar char="➔"/>
            </a:pPr>
            <a:r>
              <a:rPr lang="en-US" b="1" dirty="0" smtClean="0">
                <a:solidFill>
                  <a:srgbClr val="890C58"/>
                </a:solidFill>
                <a:latin typeface="Verdana"/>
                <a:ea typeface="Verdana"/>
                <a:cs typeface="Verdana"/>
                <a:sym typeface="Verdana"/>
              </a:rPr>
              <a:t>Differentiate</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Use primary sources in other languages for ESL students, using photos/maps/charts for visual learners, varying levels of analysis.</a:t>
            </a:r>
          </a:p>
        </p:txBody>
      </p:sp>
      <p:pic>
        <p:nvPicPr>
          <p:cNvPr id="11" name="Google Shape;83;p14"/>
          <p:cNvPicPr preferRelativeResize="0"/>
          <p:nvPr/>
        </p:nvPicPr>
        <p:blipFill>
          <a:blip r:embed="rId4">
            <a:alphaModFix/>
          </a:blip>
          <a:stretch>
            <a:fillRect/>
          </a:stretch>
        </p:blipFill>
        <p:spPr>
          <a:xfrm>
            <a:off x="250600" y="4476775"/>
            <a:ext cx="1059774" cy="504000"/>
          </a:xfrm>
          <a:prstGeom prst="rect">
            <a:avLst/>
          </a:prstGeom>
          <a:noFill/>
          <a:ln>
            <a:noFill/>
          </a:ln>
        </p:spPr>
      </p:pic>
    </p:spTree>
    <p:extLst>
      <p:ext uri="{BB962C8B-B14F-4D97-AF65-F5344CB8AC3E}">
        <p14:creationId xmlns:p14="http://schemas.microsoft.com/office/powerpoint/2010/main" val="1981116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5400" dirty="0" smtClean="0">
                <a:solidFill>
                  <a:schemeClr val="bg1"/>
                </a:solidFill>
                <a:latin typeface="Verdana" panose="020B0604030504040204" pitchFamily="34" charset="0"/>
                <a:ea typeface="Verdana" panose="020B0604030504040204" pitchFamily="34" charset="0"/>
              </a:rPr>
              <a:t>Research!</a:t>
            </a:r>
            <a:endParaRPr lang="en-US" dirty="0">
              <a:solidFill>
                <a:schemeClr val="bg1"/>
              </a:solidFill>
              <a:latin typeface="Verdana" panose="020B0604030504040204" pitchFamily="34" charset="0"/>
              <a:ea typeface="Verdana" panose="020B0604030504040204" pitchFamily="34" charset="0"/>
            </a:endParaRPr>
          </a:p>
        </p:txBody>
      </p:sp>
      <p:sp>
        <p:nvSpPr>
          <p:cNvPr id="2" name="TextBox 1"/>
          <p:cNvSpPr txBox="1"/>
          <p:nvPr/>
        </p:nvSpPr>
        <p:spPr>
          <a:xfrm>
            <a:off x="2895601" y="3879273"/>
            <a:ext cx="5867400" cy="523220"/>
          </a:xfrm>
          <a:prstGeom prst="rect">
            <a:avLst/>
          </a:prstGeom>
          <a:noFill/>
        </p:spPr>
        <p:txBody>
          <a:bodyPr wrap="square" rtlCol="0">
            <a:spAutoFit/>
          </a:bodyPr>
          <a:lstStyle/>
          <a:p>
            <a:r>
              <a:rPr lang="en-US" dirty="0" smtClean="0">
                <a:solidFill>
                  <a:schemeClr val="bg1"/>
                </a:solidFill>
                <a:latin typeface="Verdana" panose="020B0604030504040204" pitchFamily="34" charset="0"/>
                <a:ea typeface="Verdana" panose="020B0604030504040204" pitchFamily="34" charset="0"/>
              </a:rPr>
              <a:t>Keep your topic from “Thinking Like A Historian” with you!</a:t>
            </a:r>
          </a:p>
          <a:p>
            <a:r>
              <a:rPr lang="en-US" dirty="0" smtClean="0">
                <a:solidFill>
                  <a:schemeClr val="bg1"/>
                </a:solidFill>
                <a:latin typeface="Verdana" panose="020B0604030504040204" pitchFamily="34" charset="0"/>
                <a:ea typeface="Verdana" panose="020B0604030504040204" pitchFamily="34" charset="0"/>
              </a:rPr>
              <a:t>Look for available sources as we go through a research plan.</a:t>
            </a:r>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38194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890C58"/>
                </a:solidFill>
                <a:latin typeface="Verdana" panose="020B0604030504040204" pitchFamily="34" charset="0"/>
                <a:ea typeface="Verdana" panose="020B0604030504040204" pitchFamily="34" charset="0"/>
              </a:rPr>
              <a:t>Research Plan</a:t>
            </a:r>
            <a:endParaRPr lang="en-US" dirty="0">
              <a:solidFill>
                <a:srgbClr val="890C58"/>
              </a:solidFill>
              <a:latin typeface="Verdana" panose="020B0604030504040204" pitchFamily="34" charset="0"/>
              <a:ea typeface="Verdana" panose="020B0604030504040204" pitchFamily="34" charset="0"/>
            </a:endParaRPr>
          </a:p>
        </p:txBody>
      </p:sp>
      <p:sp>
        <p:nvSpPr>
          <p:cNvPr id="5" name="Subtitle 4"/>
          <p:cNvSpPr>
            <a:spLocks noGrp="1"/>
          </p:cNvSpPr>
          <p:nvPr>
            <p:ph type="subTitle" idx="1"/>
          </p:nvPr>
        </p:nvSpPr>
        <p:spPr>
          <a:xfrm>
            <a:off x="173552" y="2680973"/>
            <a:ext cx="4045200" cy="1345500"/>
          </a:xfrm>
        </p:spPr>
        <p:txBody>
          <a:bodyPr/>
          <a:lstStyle/>
          <a:p>
            <a:r>
              <a:rPr lang="en-US" b="1" dirty="0" smtClean="0">
                <a:solidFill>
                  <a:schemeClr val="bg1"/>
                </a:solidFill>
                <a:latin typeface="Verdana" panose="020B0604030504040204" pitchFamily="34" charset="0"/>
                <a:ea typeface="Verdana" panose="020B0604030504040204" pitchFamily="34" charset="0"/>
              </a:rPr>
              <a:t>Initial Research</a:t>
            </a:r>
            <a:endParaRPr lang="en-US" b="1" dirty="0">
              <a:solidFill>
                <a:schemeClr val="bg1"/>
              </a:solidFill>
              <a:latin typeface="Verdana" panose="020B0604030504040204" pitchFamily="34" charset="0"/>
              <a:ea typeface="Verdana" panose="020B0604030504040204" pitchFamily="34" charset="0"/>
            </a:endParaRPr>
          </a:p>
        </p:txBody>
      </p:sp>
      <p:pic>
        <p:nvPicPr>
          <p:cNvPr id="7" name="Google Shape;79;p14"/>
          <p:cNvPicPr preferRelativeResize="0"/>
          <p:nvPr/>
        </p:nvPicPr>
        <p:blipFill>
          <a:blip r:embed="rId2">
            <a:alphaModFix/>
          </a:blip>
          <a:stretch>
            <a:fillRect/>
          </a:stretch>
        </p:blipFill>
        <p:spPr>
          <a:xfrm>
            <a:off x="4558145" y="0"/>
            <a:ext cx="4585855" cy="5143500"/>
          </a:xfrm>
          <a:prstGeom prst="rect">
            <a:avLst/>
          </a:prstGeom>
          <a:solidFill>
            <a:srgbClr val="890C58"/>
          </a:solidFill>
          <a:ln>
            <a:noFill/>
          </a:ln>
        </p:spPr>
      </p:pic>
      <p:pic>
        <p:nvPicPr>
          <p:cNvPr id="8" name="Google Shape;80;p14" descr="Piece of duct tape sticking a note to the slide"/>
          <p:cNvPicPr preferRelativeResize="0"/>
          <p:nvPr/>
        </p:nvPicPr>
        <p:blipFill rotWithShape="1">
          <a:blip r:embed="rId3">
            <a:alphaModFix/>
          </a:blip>
          <a:srcRect l="9244" t="5926" r="2118" b="10011"/>
          <a:stretch/>
        </p:blipFill>
        <p:spPr>
          <a:xfrm rot="154828">
            <a:off x="5740119" y="46270"/>
            <a:ext cx="2072000" cy="736050"/>
          </a:xfrm>
          <a:prstGeom prst="rect">
            <a:avLst/>
          </a:prstGeom>
          <a:noFill/>
          <a:ln>
            <a:noFill/>
          </a:ln>
        </p:spPr>
      </p:pic>
      <p:sp>
        <p:nvSpPr>
          <p:cNvPr id="10" name="Google Shape;82;p14"/>
          <p:cNvSpPr txBox="1">
            <a:spLocks/>
          </p:cNvSpPr>
          <p:nvPr/>
        </p:nvSpPr>
        <p:spPr>
          <a:xfrm>
            <a:off x="5188440" y="414295"/>
            <a:ext cx="3432900" cy="45664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buFont typeface="Lato"/>
              <a:buNone/>
            </a:pPr>
            <a:endParaRPr lang="en-US" sz="1200" dirty="0" smtClean="0">
              <a:latin typeface="Raleway"/>
              <a:ea typeface="Raleway"/>
              <a:cs typeface="Raleway"/>
              <a:sym typeface="Raleway"/>
            </a:endParaRPr>
          </a:p>
          <a:p>
            <a:pPr indent="-317500">
              <a:spcBef>
                <a:spcPts val="1600"/>
              </a:spcBef>
              <a:buClr>
                <a:srgbClr val="890C58"/>
              </a:buClr>
              <a:buSzPts val="1400"/>
              <a:buFont typeface="Raleway"/>
              <a:buChar char="➔"/>
            </a:pPr>
            <a:r>
              <a:rPr lang="en-US" sz="1200" b="1" dirty="0" smtClean="0">
                <a:solidFill>
                  <a:srgbClr val="890C58"/>
                </a:solidFill>
                <a:latin typeface="Verdana"/>
                <a:ea typeface="Verdana"/>
                <a:cs typeface="Verdana"/>
                <a:sym typeface="Verdana"/>
              </a:rPr>
              <a:t>Choosing &amp; Narrowing Topic</a:t>
            </a:r>
            <a:r>
              <a:rPr lang="en-US" sz="1050" dirty="0" smtClean="0">
                <a:latin typeface="Verdana"/>
                <a:ea typeface="Verdana"/>
                <a:cs typeface="Verdana"/>
                <a:sym typeface="Verdana"/>
              </a:rPr>
              <a:t/>
            </a:r>
            <a:br>
              <a:rPr lang="en-US" sz="1050" dirty="0" smtClean="0">
                <a:latin typeface="Verdana"/>
                <a:ea typeface="Verdana"/>
                <a:cs typeface="Verdana"/>
                <a:sym typeface="Verdana"/>
              </a:rPr>
            </a:br>
            <a:r>
              <a:rPr lang="en-US" sz="800" dirty="0" smtClean="0">
                <a:latin typeface="Verdana"/>
                <a:ea typeface="Verdana"/>
                <a:cs typeface="Verdana"/>
                <a:sym typeface="Verdana"/>
              </a:rPr>
              <a:t>You need to know what happened and when, who the key people are, etc. Narrow your topic to determine the exact focus of your research</a:t>
            </a:r>
          </a:p>
          <a:p>
            <a:pPr lvl="1">
              <a:spcBef>
                <a:spcPts val="600"/>
              </a:spcBef>
              <a:buClr>
                <a:srgbClr val="890C58"/>
              </a:buClr>
              <a:buFont typeface="Wingdings" panose="05000000000000000000" pitchFamily="2" charset="2"/>
              <a:buChar char="q"/>
            </a:pPr>
            <a:r>
              <a:rPr lang="en-US" sz="800" dirty="0" smtClean="0">
                <a:latin typeface="Verdana"/>
                <a:ea typeface="Verdana"/>
                <a:cs typeface="Verdana"/>
                <a:sym typeface="Verdana"/>
                <a:hlinkClick r:id="rId4"/>
              </a:rPr>
              <a:t>Online tertiary sources</a:t>
            </a:r>
            <a:r>
              <a:rPr lang="en-US" sz="800" dirty="0" smtClean="0">
                <a:latin typeface="Verdana"/>
                <a:ea typeface="Verdana"/>
                <a:cs typeface="Verdana"/>
                <a:sym typeface="Verdana"/>
              </a:rPr>
              <a:t>, textbooks</a:t>
            </a:r>
          </a:p>
          <a:p>
            <a:pPr indent="-317500">
              <a:spcBef>
                <a:spcPts val="1000"/>
              </a:spcBef>
              <a:buClr>
                <a:srgbClr val="890C58"/>
              </a:buClr>
              <a:buSzPts val="1400"/>
              <a:buFont typeface="Raleway"/>
              <a:buChar char="➔"/>
            </a:pPr>
            <a:r>
              <a:rPr lang="en-US" sz="1200" b="1" dirty="0" smtClean="0">
                <a:solidFill>
                  <a:srgbClr val="890C58"/>
                </a:solidFill>
                <a:latin typeface="Verdana"/>
                <a:ea typeface="Verdana"/>
                <a:cs typeface="Verdana"/>
                <a:sym typeface="Verdana"/>
              </a:rPr>
              <a:t>Understanding the Story: Gathering Info</a:t>
            </a:r>
            <a:r>
              <a:rPr lang="en-US" sz="1200" dirty="0" smtClean="0">
                <a:latin typeface="Verdana"/>
                <a:ea typeface="Verdana"/>
                <a:cs typeface="Verdana"/>
                <a:sym typeface="Verdana"/>
              </a:rPr>
              <a:t/>
            </a:r>
            <a:br>
              <a:rPr lang="en-US" sz="1200" dirty="0" smtClean="0">
                <a:latin typeface="Verdana"/>
                <a:ea typeface="Verdana"/>
                <a:cs typeface="Verdana"/>
                <a:sym typeface="Verdana"/>
              </a:rPr>
            </a:br>
            <a:r>
              <a:rPr lang="en-US" sz="800" dirty="0" smtClean="0">
                <a:latin typeface="Verdana"/>
                <a:ea typeface="Verdana"/>
                <a:cs typeface="Verdana"/>
                <a:sym typeface="Verdana"/>
              </a:rPr>
              <a:t>Ask how, why, and what questions that you will need to understand the context and turning points in history that you are studying.</a:t>
            </a:r>
          </a:p>
          <a:p>
            <a:pPr lvl="1">
              <a:lnSpc>
                <a:spcPct val="100000"/>
              </a:lnSpc>
              <a:spcBef>
                <a:spcPts val="600"/>
              </a:spcBef>
              <a:buClr>
                <a:srgbClr val="890C58"/>
              </a:buClr>
              <a:buFont typeface="Wingdings" panose="05000000000000000000" pitchFamily="2" charset="2"/>
              <a:buChar char="q"/>
            </a:pPr>
            <a:r>
              <a:rPr lang="en-US" sz="800" dirty="0" smtClean="0">
                <a:latin typeface="Verdana"/>
                <a:ea typeface="Verdana"/>
                <a:cs typeface="Verdana"/>
                <a:sym typeface="Verdana"/>
              </a:rPr>
              <a:t>Secondary books by historians</a:t>
            </a:r>
          </a:p>
          <a:p>
            <a:pPr lvl="1">
              <a:lnSpc>
                <a:spcPct val="100000"/>
              </a:lnSpc>
              <a:spcBef>
                <a:spcPts val="600"/>
              </a:spcBef>
              <a:buClr>
                <a:srgbClr val="890C58"/>
              </a:buClr>
              <a:buFont typeface="Wingdings" panose="05000000000000000000" pitchFamily="2" charset="2"/>
              <a:buChar char="q"/>
            </a:pPr>
            <a:r>
              <a:rPr lang="en-US" sz="800" dirty="0" smtClean="0">
                <a:latin typeface="Verdana"/>
                <a:ea typeface="Verdana"/>
                <a:cs typeface="Verdana"/>
                <a:sym typeface="Verdana"/>
              </a:rPr>
              <a:t>Magazines, Newspapers</a:t>
            </a:r>
          </a:p>
          <a:p>
            <a:pPr lvl="1">
              <a:lnSpc>
                <a:spcPct val="100000"/>
              </a:lnSpc>
              <a:spcBef>
                <a:spcPts val="600"/>
              </a:spcBef>
              <a:buClr>
                <a:srgbClr val="890C58"/>
              </a:buClr>
              <a:buFont typeface="Wingdings" panose="05000000000000000000" pitchFamily="2" charset="2"/>
              <a:buChar char="q"/>
            </a:pPr>
            <a:r>
              <a:rPr lang="en-US" sz="800" dirty="0" smtClean="0">
                <a:latin typeface="Verdana"/>
                <a:ea typeface="Verdana"/>
                <a:cs typeface="Verdana"/>
                <a:sym typeface="Verdana"/>
              </a:rPr>
              <a:t>Biographies</a:t>
            </a:r>
          </a:p>
          <a:p>
            <a:pPr lvl="1">
              <a:lnSpc>
                <a:spcPct val="100000"/>
              </a:lnSpc>
              <a:spcBef>
                <a:spcPts val="600"/>
              </a:spcBef>
              <a:buClr>
                <a:srgbClr val="890C58"/>
              </a:buClr>
              <a:buFont typeface="Wingdings" panose="05000000000000000000" pitchFamily="2" charset="2"/>
              <a:buChar char="q"/>
            </a:pPr>
            <a:r>
              <a:rPr lang="en-US" sz="800" dirty="0" smtClean="0">
                <a:latin typeface="Verdana"/>
                <a:ea typeface="Verdana"/>
                <a:cs typeface="Verdana"/>
                <a:sym typeface="Verdana"/>
                <a:hlinkClick r:id="rId5"/>
              </a:rPr>
              <a:t>Documentaries</a:t>
            </a:r>
            <a:r>
              <a:rPr lang="en-US" sz="800" dirty="0" smtClean="0">
                <a:latin typeface="Verdana"/>
                <a:ea typeface="Verdana"/>
                <a:cs typeface="Verdana"/>
                <a:sym typeface="Verdana"/>
              </a:rPr>
              <a:t> </a:t>
            </a:r>
          </a:p>
          <a:p>
            <a:pPr indent="-317500">
              <a:spcBef>
                <a:spcPts val="1000"/>
              </a:spcBef>
              <a:buClr>
                <a:srgbClr val="890C58"/>
              </a:buClr>
              <a:buSzPts val="1400"/>
              <a:buFont typeface="Raleway"/>
              <a:buChar char="➔"/>
            </a:pPr>
            <a:r>
              <a:rPr lang="en-US" sz="1200" b="1" dirty="0" smtClean="0">
                <a:solidFill>
                  <a:srgbClr val="890C58"/>
                </a:solidFill>
                <a:latin typeface="Verdana"/>
                <a:ea typeface="Verdana"/>
                <a:cs typeface="Verdana"/>
                <a:sym typeface="Verdana"/>
              </a:rPr>
              <a:t>Interviews &amp; Analysis</a:t>
            </a:r>
            <a:r>
              <a:rPr lang="en-US" sz="1200" dirty="0">
                <a:latin typeface="Verdana"/>
                <a:ea typeface="Verdana"/>
                <a:cs typeface="Verdana"/>
                <a:sym typeface="Verdana"/>
              </a:rPr>
              <a:t/>
            </a:r>
            <a:br>
              <a:rPr lang="en-US" sz="1200" dirty="0">
                <a:latin typeface="Verdana"/>
                <a:ea typeface="Verdana"/>
                <a:cs typeface="Verdana"/>
                <a:sym typeface="Verdana"/>
              </a:rPr>
            </a:br>
            <a:r>
              <a:rPr lang="en-US" sz="800" dirty="0" smtClean="0">
                <a:latin typeface="Verdana"/>
                <a:ea typeface="Verdana"/>
                <a:cs typeface="Verdana"/>
                <a:sym typeface="Verdana"/>
              </a:rPr>
              <a:t>When you know enough about your topic to research multiple perspectives, you can search our debates over the meaning of your topic and discover its significance in history.</a:t>
            </a:r>
          </a:p>
          <a:p>
            <a:pPr lvl="1">
              <a:lnSpc>
                <a:spcPct val="100000"/>
              </a:lnSpc>
              <a:spcBef>
                <a:spcPts val="600"/>
              </a:spcBef>
              <a:buClr>
                <a:srgbClr val="890C58"/>
              </a:buClr>
              <a:buFont typeface="Wingdings" panose="05000000000000000000" pitchFamily="2" charset="2"/>
              <a:buChar char="q"/>
            </a:pPr>
            <a:r>
              <a:rPr lang="en-US" sz="800" dirty="0" smtClean="0">
                <a:latin typeface="Verdana"/>
                <a:ea typeface="Verdana"/>
                <a:cs typeface="Verdana"/>
                <a:sym typeface="Verdana"/>
                <a:hlinkClick r:id="rId6"/>
              </a:rPr>
              <a:t>Scholarly articles</a:t>
            </a:r>
            <a:endParaRPr lang="en-US" sz="800" dirty="0" smtClean="0">
              <a:latin typeface="Verdana"/>
              <a:ea typeface="Verdana"/>
              <a:cs typeface="Verdana"/>
              <a:sym typeface="Verdana"/>
            </a:endParaRPr>
          </a:p>
          <a:p>
            <a:pPr lvl="1">
              <a:lnSpc>
                <a:spcPct val="100000"/>
              </a:lnSpc>
              <a:spcBef>
                <a:spcPts val="600"/>
              </a:spcBef>
              <a:buClr>
                <a:srgbClr val="890C58"/>
              </a:buClr>
              <a:buFont typeface="Wingdings" panose="05000000000000000000" pitchFamily="2" charset="2"/>
              <a:buChar char="q"/>
            </a:pPr>
            <a:r>
              <a:rPr lang="en-US" sz="800" dirty="0" smtClean="0">
                <a:latin typeface="Verdana"/>
                <a:ea typeface="Verdana"/>
                <a:cs typeface="Verdana"/>
                <a:sym typeface="Verdana"/>
              </a:rPr>
              <a:t>Interviews with historians and experts</a:t>
            </a:r>
            <a:endParaRPr lang="en-US" sz="800" dirty="0">
              <a:latin typeface="Verdana"/>
              <a:ea typeface="Verdana"/>
              <a:cs typeface="Verdana"/>
              <a:sym typeface="Verdana"/>
            </a:endParaRPr>
          </a:p>
          <a:p>
            <a:pPr indent="-317500">
              <a:spcBef>
                <a:spcPts val="1000"/>
              </a:spcBef>
              <a:buClr>
                <a:srgbClr val="890C58"/>
              </a:buClr>
              <a:buSzPts val="1400"/>
              <a:buFont typeface="Raleway"/>
              <a:buChar char="➔"/>
            </a:pPr>
            <a:endParaRPr lang="en-US" sz="1200" dirty="0" smtClean="0">
              <a:latin typeface="Verdana"/>
              <a:ea typeface="Verdana"/>
              <a:cs typeface="Verdana"/>
              <a:sym typeface="Verdana"/>
            </a:endParaRPr>
          </a:p>
          <a:p>
            <a:pPr indent="-317500">
              <a:spcBef>
                <a:spcPts val="1000"/>
              </a:spcBef>
              <a:buClr>
                <a:srgbClr val="890C58"/>
              </a:buClr>
              <a:buSzPts val="1400"/>
              <a:buFont typeface="Raleway"/>
              <a:buChar char="➔"/>
            </a:pPr>
            <a:endParaRPr lang="en-US" sz="1200" dirty="0" smtClean="0">
              <a:latin typeface="Verdana"/>
              <a:ea typeface="Verdana"/>
              <a:cs typeface="Verdana"/>
              <a:sym typeface="Verdana"/>
            </a:endParaRPr>
          </a:p>
        </p:txBody>
      </p:sp>
      <p:pic>
        <p:nvPicPr>
          <p:cNvPr id="11" name="Google Shape;83;p14"/>
          <p:cNvPicPr preferRelativeResize="0"/>
          <p:nvPr/>
        </p:nvPicPr>
        <p:blipFill>
          <a:blip r:embed="rId7">
            <a:alphaModFix/>
          </a:blip>
          <a:stretch>
            <a:fillRect/>
          </a:stretch>
        </p:blipFill>
        <p:spPr>
          <a:xfrm>
            <a:off x="250600" y="4476775"/>
            <a:ext cx="1059774" cy="504000"/>
          </a:xfrm>
          <a:prstGeom prst="rect">
            <a:avLst/>
          </a:prstGeom>
          <a:noFill/>
          <a:ln>
            <a:noFill/>
          </a:ln>
        </p:spPr>
      </p:pic>
    </p:spTree>
    <p:extLst>
      <p:ext uri="{BB962C8B-B14F-4D97-AF65-F5344CB8AC3E}">
        <p14:creationId xmlns:p14="http://schemas.microsoft.com/office/powerpoint/2010/main" val="3645699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890C58"/>
                </a:solidFill>
                <a:latin typeface="Verdana" panose="020B0604030504040204" pitchFamily="34" charset="0"/>
                <a:ea typeface="Verdana" panose="020B0604030504040204" pitchFamily="34" charset="0"/>
              </a:rPr>
              <a:t>Research Plan</a:t>
            </a:r>
            <a:endParaRPr lang="en-US" dirty="0">
              <a:solidFill>
                <a:srgbClr val="890C58"/>
              </a:solidFill>
              <a:latin typeface="Verdana" panose="020B0604030504040204" pitchFamily="34" charset="0"/>
              <a:ea typeface="Verdana" panose="020B0604030504040204" pitchFamily="34" charset="0"/>
            </a:endParaRPr>
          </a:p>
        </p:txBody>
      </p:sp>
      <p:sp>
        <p:nvSpPr>
          <p:cNvPr id="5" name="Subtitle 4"/>
          <p:cNvSpPr>
            <a:spLocks noGrp="1"/>
          </p:cNvSpPr>
          <p:nvPr>
            <p:ph type="subTitle" idx="1"/>
          </p:nvPr>
        </p:nvSpPr>
        <p:spPr>
          <a:xfrm>
            <a:off x="173552" y="2680973"/>
            <a:ext cx="4045200" cy="1345500"/>
          </a:xfrm>
        </p:spPr>
        <p:txBody>
          <a:bodyPr/>
          <a:lstStyle/>
          <a:p>
            <a:r>
              <a:rPr lang="en-US" b="1" dirty="0" smtClean="0">
                <a:solidFill>
                  <a:schemeClr val="bg1"/>
                </a:solidFill>
                <a:latin typeface="Verdana" panose="020B0604030504040204" pitchFamily="34" charset="0"/>
                <a:ea typeface="Verdana" panose="020B0604030504040204" pitchFamily="34" charset="0"/>
              </a:rPr>
              <a:t>Advanced Research</a:t>
            </a:r>
            <a:endParaRPr lang="en-US" b="1" dirty="0">
              <a:solidFill>
                <a:schemeClr val="bg1"/>
              </a:solidFill>
              <a:latin typeface="Verdana" panose="020B0604030504040204" pitchFamily="34" charset="0"/>
              <a:ea typeface="Verdana" panose="020B0604030504040204" pitchFamily="34" charset="0"/>
            </a:endParaRPr>
          </a:p>
        </p:txBody>
      </p:sp>
      <p:pic>
        <p:nvPicPr>
          <p:cNvPr id="7" name="Google Shape;79;p14"/>
          <p:cNvPicPr preferRelativeResize="0"/>
          <p:nvPr/>
        </p:nvPicPr>
        <p:blipFill>
          <a:blip r:embed="rId2">
            <a:alphaModFix/>
          </a:blip>
          <a:stretch>
            <a:fillRect/>
          </a:stretch>
        </p:blipFill>
        <p:spPr>
          <a:xfrm>
            <a:off x="4558145" y="0"/>
            <a:ext cx="4585855" cy="5143500"/>
          </a:xfrm>
          <a:prstGeom prst="rect">
            <a:avLst/>
          </a:prstGeom>
          <a:solidFill>
            <a:srgbClr val="890C58"/>
          </a:solidFill>
          <a:ln>
            <a:noFill/>
          </a:ln>
        </p:spPr>
      </p:pic>
      <p:pic>
        <p:nvPicPr>
          <p:cNvPr id="8" name="Google Shape;80;p14" descr="Piece of duct tape sticking a note to the slide"/>
          <p:cNvPicPr preferRelativeResize="0"/>
          <p:nvPr/>
        </p:nvPicPr>
        <p:blipFill rotWithShape="1">
          <a:blip r:embed="rId3">
            <a:alphaModFix/>
          </a:blip>
          <a:srcRect l="9244" t="5926" r="2118" b="10011"/>
          <a:stretch/>
        </p:blipFill>
        <p:spPr>
          <a:xfrm rot="154828">
            <a:off x="5740119" y="46270"/>
            <a:ext cx="2072000" cy="736050"/>
          </a:xfrm>
          <a:prstGeom prst="rect">
            <a:avLst/>
          </a:prstGeom>
          <a:noFill/>
          <a:ln>
            <a:noFill/>
          </a:ln>
        </p:spPr>
      </p:pic>
      <p:sp>
        <p:nvSpPr>
          <p:cNvPr id="10" name="Google Shape;82;p14"/>
          <p:cNvSpPr txBox="1">
            <a:spLocks/>
          </p:cNvSpPr>
          <p:nvPr/>
        </p:nvSpPr>
        <p:spPr>
          <a:xfrm>
            <a:off x="5188440" y="311727"/>
            <a:ext cx="3432900" cy="57565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buFont typeface="Lato"/>
              <a:buNone/>
            </a:pPr>
            <a:endParaRPr lang="en-US" sz="1200" dirty="0" smtClean="0">
              <a:latin typeface="Raleway"/>
              <a:ea typeface="Raleway"/>
              <a:cs typeface="Raleway"/>
              <a:sym typeface="Raleway"/>
            </a:endParaRPr>
          </a:p>
          <a:p>
            <a:pPr indent="-317500">
              <a:spcBef>
                <a:spcPts val="1600"/>
              </a:spcBef>
              <a:buClr>
                <a:srgbClr val="890C58"/>
              </a:buClr>
              <a:buSzPts val="1400"/>
              <a:buFont typeface="Raleway"/>
              <a:buChar char="➔"/>
            </a:pPr>
            <a:r>
              <a:rPr lang="en-US" sz="1100" b="1" dirty="0" smtClean="0">
                <a:solidFill>
                  <a:srgbClr val="890C58"/>
                </a:solidFill>
                <a:latin typeface="Verdana"/>
                <a:ea typeface="Verdana"/>
                <a:cs typeface="Verdana"/>
                <a:sym typeface="Verdana"/>
              </a:rPr>
              <a:t>Identifying Primary Sources</a:t>
            </a:r>
            <a:r>
              <a:rPr lang="en-US" sz="1000" dirty="0" smtClean="0">
                <a:latin typeface="Verdana"/>
                <a:ea typeface="Verdana"/>
                <a:cs typeface="Verdana"/>
                <a:sym typeface="Verdana"/>
              </a:rPr>
              <a:t/>
            </a:r>
            <a:br>
              <a:rPr lang="en-US" sz="1000" dirty="0" smtClean="0">
                <a:latin typeface="Verdana"/>
                <a:ea typeface="Verdana"/>
                <a:cs typeface="Verdana"/>
                <a:sym typeface="Verdana"/>
              </a:rPr>
            </a:br>
            <a:r>
              <a:rPr lang="en-US" sz="700" dirty="0" smtClean="0">
                <a:latin typeface="Verdana"/>
                <a:ea typeface="Verdana"/>
                <a:cs typeface="Verdana"/>
                <a:sym typeface="Verdana"/>
              </a:rPr>
              <a:t>Analyzing primary sources will help you to draw your own conclusions about the significance of your topic and its connection to the theme.</a:t>
            </a:r>
          </a:p>
          <a:p>
            <a:pPr lvl="1">
              <a:spcBef>
                <a:spcPts val="600"/>
              </a:spcBef>
              <a:buClr>
                <a:srgbClr val="890C58"/>
              </a:buClr>
              <a:buFont typeface="Wingdings" panose="05000000000000000000" pitchFamily="2" charset="2"/>
              <a:buChar char="q"/>
            </a:pPr>
            <a:r>
              <a:rPr lang="en-US" sz="700" dirty="0" smtClean="0">
                <a:latin typeface="Verdana"/>
                <a:ea typeface="Verdana"/>
                <a:cs typeface="Verdana"/>
                <a:sym typeface="Verdana"/>
              </a:rPr>
              <a:t>Letters, diaries, telegraph messages</a:t>
            </a:r>
          </a:p>
          <a:p>
            <a:pPr lvl="1">
              <a:spcBef>
                <a:spcPts val="600"/>
              </a:spcBef>
              <a:buClr>
                <a:srgbClr val="890C58"/>
              </a:buClr>
              <a:buFont typeface="Wingdings" panose="05000000000000000000" pitchFamily="2" charset="2"/>
              <a:buChar char="q"/>
            </a:pPr>
            <a:r>
              <a:rPr lang="en-US" sz="700" dirty="0" smtClean="0">
                <a:latin typeface="Verdana"/>
                <a:ea typeface="Verdana"/>
                <a:cs typeface="Verdana"/>
                <a:sym typeface="Verdana"/>
                <a:hlinkClick r:id="rId4"/>
              </a:rPr>
              <a:t>Government documents </a:t>
            </a:r>
            <a:r>
              <a:rPr lang="en-US" sz="700" dirty="0" smtClean="0">
                <a:latin typeface="Verdana"/>
                <a:ea typeface="Verdana"/>
                <a:cs typeface="Verdana"/>
                <a:sym typeface="Verdana"/>
              </a:rPr>
              <a:t>and legal cases</a:t>
            </a:r>
          </a:p>
          <a:p>
            <a:pPr lvl="1">
              <a:spcBef>
                <a:spcPts val="600"/>
              </a:spcBef>
              <a:buClr>
                <a:srgbClr val="890C58"/>
              </a:buClr>
              <a:buFont typeface="Wingdings" panose="05000000000000000000" pitchFamily="2" charset="2"/>
              <a:buChar char="q"/>
            </a:pPr>
            <a:r>
              <a:rPr lang="en-US" sz="700" dirty="0" smtClean="0">
                <a:latin typeface="Verdana"/>
                <a:ea typeface="Verdana"/>
                <a:cs typeface="Verdana"/>
                <a:sym typeface="Verdana"/>
              </a:rPr>
              <a:t>Photos, moving footage, newsreels, speeches</a:t>
            </a:r>
          </a:p>
          <a:p>
            <a:pPr indent="-317500">
              <a:spcBef>
                <a:spcPts val="1000"/>
              </a:spcBef>
              <a:buClr>
                <a:srgbClr val="890C58"/>
              </a:buClr>
              <a:buSzPts val="1400"/>
              <a:buFont typeface="Raleway"/>
              <a:buChar char="➔"/>
            </a:pPr>
            <a:r>
              <a:rPr lang="en-US" sz="1100" b="1" dirty="0" smtClean="0">
                <a:solidFill>
                  <a:srgbClr val="890C58"/>
                </a:solidFill>
                <a:latin typeface="Verdana"/>
                <a:ea typeface="Verdana"/>
                <a:cs typeface="Verdana"/>
                <a:sym typeface="Verdana"/>
              </a:rPr>
              <a:t>Thinking Like A Historian</a:t>
            </a:r>
            <a:r>
              <a:rPr lang="en-US" sz="1100" dirty="0" smtClean="0">
                <a:latin typeface="Verdana"/>
                <a:ea typeface="Verdana"/>
                <a:cs typeface="Verdana"/>
                <a:sym typeface="Verdana"/>
              </a:rPr>
              <a:t/>
            </a:r>
            <a:br>
              <a:rPr lang="en-US" sz="1100" dirty="0" smtClean="0">
                <a:latin typeface="Verdana"/>
                <a:ea typeface="Verdana"/>
                <a:cs typeface="Verdana"/>
                <a:sym typeface="Verdana"/>
              </a:rPr>
            </a:br>
            <a:r>
              <a:rPr lang="en-US" sz="700" dirty="0" smtClean="0">
                <a:latin typeface="Verdana"/>
                <a:ea typeface="Verdana"/>
                <a:cs typeface="Verdana"/>
                <a:sym typeface="Verdana"/>
              </a:rPr>
              <a:t>Interpret the past by looking at events and turning points through historic lenses. These lenses help to better understand the way turning points affected people in different ways.</a:t>
            </a:r>
          </a:p>
          <a:p>
            <a:pPr lvl="1">
              <a:lnSpc>
                <a:spcPct val="100000"/>
              </a:lnSpc>
              <a:spcBef>
                <a:spcPts val="600"/>
              </a:spcBef>
              <a:buClr>
                <a:srgbClr val="890C58"/>
              </a:buClr>
              <a:buFont typeface="Wingdings" panose="05000000000000000000" pitchFamily="2" charset="2"/>
              <a:buChar char="q"/>
            </a:pPr>
            <a:r>
              <a:rPr lang="en-US" sz="700" dirty="0" smtClean="0">
                <a:latin typeface="Verdana"/>
                <a:ea typeface="Verdana"/>
                <a:cs typeface="Verdana"/>
                <a:sym typeface="Verdana"/>
              </a:rPr>
              <a:t>Documents that illustrate </a:t>
            </a:r>
            <a:r>
              <a:rPr lang="en-US" sz="700" dirty="0" smtClean="0">
                <a:latin typeface="Verdana"/>
                <a:ea typeface="Verdana"/>
                <a:cs typeface="Verdana"/>
                <a:sym typeface="Verdana"/>
                <a:hlinkClick r:id="rId5"/>
              </a:rPr>
              <a:t>cultural impact</a:t>
            </a:r>
            <a:r>
              <a:rPr lang="en-US" sz="700" dirty="0" smtClean="0">
                <a:latin typeface="Verdana"/>
                <a:ea typeface="Verdana"/>
                <a:cs typeface="Verdana"/>
                <a:sym typeface="Verdana"/>
              </a:rPr>
              <a:t>, economic impact, religious impact, </a:t>
            </a:r>
            <a:r>
              <a:rPr lang="en-US" sz="700" dirty="0" smtClean="0">
                <a:latin typeface="Verdana"/>
                <a:ea typeface="Verdana"/>
                <a:cs typeface="Verdana"/>
                <a:sym typeface="Verdana"/>
                <a:hlinkClick r:id="rId6"/>
              </a:rPr>
              <a:t>political impact</a:t>
            </a:r>
            <a:r>
              <a:rPr lang="en-US" sz="700" dirty="0" smtClean="0">
                <a:latin typeface="Verdana"/>
                <a:ea typeface="Verdana"/>
                <a:cs typeface="Verdana"/>
                <a:sym typeface="Verdana"/>
              </a:rPr>
              <a:t>, social impact</a:t>
            </a:r>
          </a:p>
          <a:p>
            <a:pPr indent="-317500">
              <a:spcBef>
                <a:spcPts val="1000"/>
              </a:spcBef>
              <a:buClr>
                <a:srgbClr val="890C58"/>
              </a:buClr>
              <a:buSzPts val="1400"/>
              <a:buFont typeface="Raleway"/>
              <a:buChar char="➔"/>
            </a:pPr>
            <a:r>
              <a:rPr lang="en-US" sz="1100" b="1" dirty="0" smtClean="0">
                <a:solidFill>
                  <a:srgbClr val="890C58"/>
                </a:solidFill>
                <a:latin typeface="Verdana"/>
                <a:ea typeface="Verdana"/>
                <a:cs typeface="Verdana"/>
                <a:sym typeface="Verdana"/>
              </a:rPr>
              <a:t>Historical Significance</a:t>
            </a:r>
            <a:r>
              <a:rPr lang="en-US" sz="1100" dirty="0">
                <a:latin typeface="Verdana"/>
                <a:ea typeface="Verdana"/>
                <a:cs typeface="Verdana"/>
                <a:sym typeface="Verdana"/>
              </a:rPr>
              <a:t/>
            </a:r>
            <a:br>
              <a:rPr lang="en-US" sz="1100" dirty="0">
                <a:latin typeface="Verdana"/>
                <a:ea typeface="Verdana"/>
                <a:cs typeface="Verdana"/>
                <a:sym typeface="Verdana"/>
              </a:rPr>
            </a:br>
            <a:r>
              <a:rPr lang="en-US" sz="700" dirty="0" smtClean="0">
                <a:latin typeface="Verdana"/>
                <a:ea typeface="Verdana"/>
                <a:cs typeface="Verdana"/>
                <a:sym typeface="Verdana"/>
              </a:rPr>
              <a:t>A thorough understanding of historical turning points, debates, primary sources, and historic lenses enable you to show your topic’s significance in history  You will argue this significance with a thesis statement.</a:t>
            </a:r>
          </a:p>
          <a:p>
            <a:pPr lvl="1">
              <a:lnSpc>
                <a:spcPct val="100000"/>
              </a:lnSpc>
              <a:spcBef>
                <a:spcPts val="600"/>
              </a:spcBef>
              <a:buClr>
                <a:srgbClr val="890C58"/>
              </a:buClr>
              <a:buFont typeface="Wingdings" panose="05000000000000000000" pitchFamily="2" charset="2"/>
              <a:buChar char="q"/>
            </a:pPr>
            <a:r>
              <a:rPr lang="en-US" sz="700" dirty="0" smtClean="0">
                <a:latin typeface="Verdana"/>
                <a:ea typeface="Verdana"/>
                <a:cs typeface="Verdana"/>
                <a:sym typeface="Verdana"/>
                <a:hlinkClick r:id="rId7"/>
              </a:rPr>
              <a:t>Legal cases </a:t>
            </a:r>
            <a:r>
              <a:rPr lang="en-US" sz="700" dirty="0" smtClean="0">
                <a:latin typeface="Verdana"/>
                <a:ea typeface="Verdana"/>
                <a:cs typeface="Verdana"/>
                <a:sym typeface="Verdana"/>
              </a:rPr>
              <a:t>that use your topic as a reference</a:t>
            </a:r>
          </a:p>
          <a:p>
            <a:pPr lvl="1">
              <a:lnSpc>
                <a:spcPct val="100000"/>
              </a:lnSpc>
              <a:spcBef>
                <a:spcPts val="600"/>
              </a:spcBef>
              <a:buClr>
                <a:srgbClr val="890C58"/>
              </a:buClr>
              <a:buFont typeface="Wingdings" panose="05000000000000000000" pitchFamily="2" charset="2"/>
              <a:buChar char="q"/>
            </a:pPr>
            <a:r>
              <a:rPr lang="en-US" sz="700" dirty="0" smtClean="0">
                <a:latin typeface="Verdana"/>
                <a:ea typeface="Verdana"/>
                <a:cs typeface="Verdana"/>
                <a:sym typeface="Verdana"/>
              </a:rPr>
              <a:t>New laws that you can be traced back to your topic</a:t>
            </a:r>
          </a:p>
          <a:p>
            <a:pPr lvl="1">
              <a:lnSpc>
                <a:spcPct val="100000"/>
              </a:lnSpc>
              <a:spcBef>
                <a:spcPts val="600"/>
              </a:spcBef>
              <a:buClr>
                <a:srgbClr val="890C58"/>
              </a:buClr>
              <a:buFont typeface="Wingdings" panose="05000000000000000000" pitchFamily="2" charset="2"/>
              <a:buChar char="q"/>
            </a:pPr>
            <a:r>
              <a:rPr lang="en-US" sz="700" dirty="0" smtClean="0">
                <a:latin typeface="Verdana"/>
                <a:ea typeface="Verdana"/>
                <a:cs typeface="Verdana"/>
                <a:sym typeface="Verdana"/>
              </a:rPr>
              <a:t>A continuing debate that is based on your topic</a:t>
            </a:r>
          </a:p>
          <a:p>
            <a:pPr lvl="1">
              <a:lnSpc>
                <a:spcPct val="100000"/>
              </a:lnSpc>
              <a:spcBef>
                <a:spcPts val="600"/>
              </a:spcBef>
              <a:buClr>
                <a:srgbClr val="890C58"/>
              </a:buClr>
              <a:buFont typeface="Wingdings" panose="05000000000000000000" pitchFamily="2" charset="2"/>
              <a:buChar char="q"/>
            </a:pPr>
            <a:r>
              <a:rPr lang="en-US" sz="700" dirty="0" smtClean="0">
                <a:latin typeface="Verdana"/>
                <a:ea typeface="Verdana"/>
                <a:cs typeface="Verdana"/>
                <a:sym typeface="Verdana"/>
                <a:hlinkClick r:id="rId8"/>
              </a:rPr>
              <a:t>Foreign or domestic policy </a:t>
            </a:r>
            <a:r>
              <a:rPr lang="en-US" sz="700" dirty="0" smtClean="0">
                <a:latin typeface="Verdana"/>
                <a:ea typeface="Verdana"/>
                <a:cs typeface="Verdana"/>
                <a:sym typeface="Verdana"/>
              </a:rPr>
              <a:t>that changed because of your topic</a:t>
            </a:r>
            <a:endParaRPr lang="en-US" sz="700" dirty="0">
              <a:latin typeface="Verdana"/>
              <a:ea typeface="Verdana"/>
              <a:cs typeface="Verdana"/>
              <a:sym typeface="Verdana"/>
            </a:endParaRPr>
          </a:p>
          <a:p>
            <a:pPr indent="-317500">
              <a:spcBef>
                <a:spcPts val="1000"/>
              </a:spcBef>
              <a:buClr>
                <a:srgbClr val="890C58"/>
              </a:buClr>
              <a:buSzPts val="1400"/>
              <a:buFont typeface="Raleway"/>
              <a:buChar char="➔"/>
            </a:pPr>
            <a:endParaRPr lang="en-US" sz="1200" dirty="0" smtClean="0">
              <a:latin typeface="Verdana"/>
              <a:ea typeface="Verdana"/>
              <a:cs typeface="Verdana"/>
              <a:sym typeface="Verdana"/>
            </a:endParaRPr>
          </a:p>
          <a:p>
            <a:pPr indent="-317500">
              <a:spcBef>
                <a:spcPts val="1000"/>
              </a:spcBef>
              <a:buClr>
                <a:srgbClr val="890C58"/>
              </a:buClr>
              <a:buSzPts val="1400"/>
              <a:buFont typeface="Raleway"/>
              <a:buChar char="➔"/>
            </a:pPr>
            <a:endParaRPr lang="en-US" sz="1200" dirty="0" smtClean="0">
              <a:latin typeface="Verdana"/>
              <a:ea typeface="Verdana"/>
              <a:cs typeface="Verdana"/>
              <a:sym typeface="Verdana"/>
            </a:endParaRPr>
          </a:p>
        </p:txBody>
      </p:sp>
      <p:pic>
        <p:nvPicPr>
          <p:cNvPr id="11" name="Google Shape;83;p14"/>
          <p:cNvPicPr preferRelativeResize="0"/>
          <p:nvPr/>
        </p:nvPicPr>
        <p:blipFill>
          <a:blip r:embed="rId9">
            <a:alphaModFix/>
          </a:blip>
          <a:stretch>
            <a:fillRect/>
          </a:stretch>
        </p:blipFill>
        <p:spPr>
          <a:xfrm>
            <a:off x="250600" y="4476775"/>
            <a:ext cx="1059774" cy="504000"/>
          </a:xfrm>
          <a:prstGeom prst="rect">
            <a:avLst/>
          </a:prstGeom>
          <a:noFill/>
          <a:ln>
            <a:noFill/>
          </a:ln>
        </p:spPr>
      </p:pic>
    </p:spTree>
    <p:extLst>
      <p:ext uri="{BB962C8B-B14F-4D97-AF65-F5344CB8AC3E}">
        <p14:creationId xmlns:p14="http://schemas.microsoft.com/office/powerpoint/2010/main" val="2976175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58A94"/>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397000"/>
            <a:ext cx="4044950" cy="1319213"/>
          </a:xfrm>
        </p:spPr>
        <p:txBody>
          <a:bodyPr/>
          <a:lstStyle/>
          <a:p>
            <a:r>
              <a:rPr lang="en-US" dirty="0" smtClean="0">
                <a:solidFill>
                  <a:srgbClr val="890C58"/>
                </a:solidFill>
                <a:latin typeface="Verdana" panose="020B0604030504040204" pitchFamily="34" charset="0"/>
                <a:ea typeface="Verdana" panose="020B0604030504040204" pitchFamily="34" charset="0"/>
              </a:rPr>
              <a:t>Organizing Research</a:t>
            </a:r>
            <a:endParaRPr lang="en-US" dirty="0">
              <a:solidFill>
                <a:srgbClr val="890C58"/>
              </a:solidFill>
              <a:latin typeface="Verdana" panose="020B0604030504040204" pitchFamily="34" charset="0"/>
              <a:ea typeface="Verdana" panose="020B0604030504040204" pitchFamily="34" charset="0"/>
            </a:endParaRPr>
          </a:p>
        </p:txBody>
      </p:sp>
      <p:sp>
        <p:nvSpPr>
          <p:cNvPr id="5" name="Subtitle 4"/>
          <p:cNvSpPr>
            <a:spLocks noGrp="1"/>
          </p:cNvSpPr>
          <p:nvPr>
            <p:ph type="subTitle" idx="4294967295"/>
          </p:nvPr>
        </p:nvSpPr>
        <p:spPr>
          <a:xfrm>
            <a:off x="0" y="2681288"/>
            <a:ext cx="4044950" cy="1344612"/>
          </a:xfrm>
        </p:spPr>
        <p:txBody>
          <a:bodyPr/>
          <a:lstStyle/>
          <a:p>
            <a:pPr marL="114300" indent="0">
              <a:buNone/>
            </a:pPr>
            <a:r>
              <a:rPr lang="en-US" b="1" dirty="0" smtClean="0">
                <a:solidFill>
                  <a:schemeClr val="bg1"/>
                </a:solidFill>
                <a:latin typeface="Verdana" panose="020B0604030504040204" pitchFamily="34" charset="0"/>
                <a:ea typeface="Verdana" panose="020B0604030504040204" pitchFamily="34" charset="0"/>
              </a:rPr>
              <a:t>Google </a:t>
            </a:r>
            <a:r>
              <a:rPr lang="en-US" b="1" dirty="0" smtClean="0">
                <a:solidFill>
                  <a:schemeClr val="bg1"/>
                </a:solidFill>
                <a:latin typeface="Verdana" panose="020B0604030504040204" pitchFamily="34" charset="0"/>
                <a:ea typeface="Verdana" panose="020B0604030504040204" pitchFamily="34" charset="0"/>
              </a:rPr>
              <a:t>Docs</a:t>
            </a:r>
          </a:p>
          <a:p>
            <a:pPr marL="114300" indent="0">
              <a:buNone/>
            </a:pPr>
            <a:r>
              <a:rPr lang="en-US" b="1" dirty="0" smtClean="0">
                <a:solidFill>
                  <a:schemeClr val="bg1"/>
                </a:solidFill>
                <a:latin typeface="Verdana" panose="020B0604030504040204" pitchFamily="34" charset="0"/>
                <a:ea typeface="Verdana" panose="020B0604030504040204" pitchFamily="34" charset="0"/>
              </a:rPr>
              <a:t>Cornell Notes</a:t>
            </a:r>
            <a:endParaRPr lang="en-US" b="1" dirty="0">
              <a:solidFill>
                <a:schemeClr val="bg1"/>
              </a:solidFill>
              <a:latin typeface="Verdana" panose="020B0604030504040204" pitchFamily="34" charset="0"/>
              <a:ea typeface="Verdana" panose="020B0604030504040204" pitchFamily="34" charset="0"/>
            </a:endParaRPr>
          </a:p>
        </p:txBody>
      </p:sp>
      <p:pic>
        <p:nvPicPr>
          <p:cNvPr id="11" name="Google Shape;83;p14"/>
          <p:cNvPicPr preferRelativeResize="0"/>
          <p:nvPr/>
        </p:nvPicPr>
        <p:blipFill>
          <a:blip r:embed="rId2">
            <a:alphaModFix/>
          </a:blip>
          <a:stretch>
            <a:fillRect/>
          </a:stretch>
        </p:blipFill>
        <p:spPr>
          <a:xfrm>
            <a:off x="250600" y="4476775"/>
            <a:ext cx="1059774" cy="504000"/>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933" y="549250"/>
            <a:ext cx="6096000" cy="3362325"/>
          </a:xfrm>
          <a:prstGeom prst="rect">
            <a:avLst/>
          </a:prstGeom>
        </p:spPr>
      </p:pic>
    </p:spTree>
    <p:extLst>
      <p:ext uri="{BB962C8B-B14F-4D97-AF65-F5344CB8AC3E}">
        <p14:creationId xmlns:p14="http://schemas.microsoft.com/office/powerpoint/2010/main" val="3496587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2813050" y="630238"/>
            <a:ext cx="6330950" cy="1541462"/>
          </a:xfrm>
        </p:spPr>
        <p:txBody>
          <a:bodyPr/>
          <a:lstStyle/>
          <a:p>
            <a:pPr algn="ctr"/>
            <a:r>
              <a:rPr lang="en-US" sz="5400" dirty="0" smtClean="0">
                <a:solidFill>
                  <a:schemeClr val="bg1"/>
                </a:solidFill>
                <a:latin typeface="Verdana" panose="020B0604030504040204" pitchFamily="34" charset="0"/>
                <a:ea typeface="Verdana" panose="020B0604030504040204" pitchFamily="34" charset="0"/>
              </a:rPr>
              <a:t>Research!</a:t>
            </a:r>
            <a:endParaRPr lang="en-US" dirty="0">
              <a:solidFill>
                <a:schemeClr val="bg1"/>
              </a:solidFill>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17" y="0"/>
            <a:ext cx="7855527" cy="5118304"/>
          </a:xfrm>
          <a:prstGeom prst="rect">
            <a:avLst/>
          </a:prstGeom>
        </p:spPr>
      </p:pic>
    </p:spTree>
    <p:extLst>
      <p:ext uri="{BB962C8B-B14F-4D97-AF65-F5344CB8AC3E}">
        <p14:creationId xmlns:p14="http://schemas.microsoft.com/office/powerpoint/2010/main" val="1169150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890C58"/>
                </a:solidFill>
                <a:latin typeface="Verdana" panose="020B0604030504040204" pitchFamily="34" charset="0"/>
                <a:ea typeface="Verdana" panose="020B0604030504040204" pitchFamily="34" charset="0"/>
              </a:rPr>
              <a:t>Standards</a:t>
            </a:r>
            <a:endParaRPr lang="en-US" dirty="0">
              <a:solidFill>
                <a:srgbClr val="890C58"/>
              </a:solidFill>
              <a:latin typeface="Verdana" panose="020B0604030504040204" pitchFamily="34" charset="0"/>
              <a:ea typeface="Verdana" panose="020B0604030504040204" pitchFamily="34" charset="0"/>
            </a:endParaRPr>
          </a:p>
        </p:txBody>
      </p:sp>
      <p:sp>
        <p:nvSpPr>
          <p:cNvPr id="5" name="Subtitle 4"/>
          <p:cNvSpPr>
            <a:spLocks noGrp="1"/>
          </p:cNvSpPr>
          <p:nvPr>
            <p:ph type="subTitle" idx="1"/>
          </p:nvPr>
        </p:nvSpPr>
        <p:spPr>
          <a:xfrm>
            <a:off x="173552" y="2680973"/>
            <a:ext cx="4045200" cy="1345500"/>
          </a:xfrm>
        </p:spPr>
        <p:txBody>
          <a:bodyPr/>
          <a:lstStyle/>
          <a:p>
            <a:r>
              <a:rPr lang="en-US" b="1" dirty="0" smtClean="0">
                <a:solidFill>
                  <a:schemeClr val="bg1"/>
                </a:solidFill>
                <a:latin typeface="Verdana" panose="020B0604030504040204" pitchFamily="34" charset="0"/>
                <a:ea typeface="Verdana" panose="020B0604030504040204" pitchFamily="34" charset="0"/>
              </a:rPr>
              <a:t>Differentiation</a:t>
            </a:r>
            <a:endParaRPr lang="en-US" b="1" dirty="0">
              <a:solidFill>
                <a:schemeClr val="bg1"/>
              </a:solidFill>
              <a:latin typeface="Verdana" panose="020B0604030504040204" pitchFamily="34" charset="0"/>
              <a:ea typeface="Verdana" panose="020B0604030504040204" pitchFamily="34" charset="0"/>
            </a:endParaRPr>
          </a:p>
        </p:txBody>
      </p:sp>
      <p:pic>
        <p:nvPicPr>
          <p:cNvPr id="7" name="Google Shape;79;p14"/>
          <p:cNvPicPr preferRelativeResize="0"/>
          <p:nvPr/>
        </p:nvPicPr>
        <p:blipFill>
          <a:blip r:embed="rId2">
            <a:alphaModFix/>
          </a:blip>
          <a:stretch>
            <a:fillRect/>
          </a:stretch>
        </p:blipFill>
        <p:spPr>
          <a:xfrm>
            <a:off x="4558145" y="0"/>
            <a:ext cx="4585855" cy="5143500"/>
          </a:xfrm>
          <a:prstGeom prst="rect">
            <a:avLst/>
          </a:prstGeom>
          <a:solidFill>
            <a:srgbClr val="890C58"/>
          </a:solidFill>
          <a:ln>
            <a:noFill/>
          </a:ln>
        </p:spPr>
      </p:pic>
      <p:pic>
        <p:nvPicPr>
          <p:cNvPr id="8" name="Google Shape;80;p14" descr="Piece of duct tape sticking a note to the slide"/>
          <p:cNvPicPr preferRelativeResize="0"/>
          <p:nvPr/>
        </p:nvPicPr>
        <p:blipFill rotWithShape="1">
          <a:blip r:embed="rId3">
            <a:alphaModFix/>
          </a:blip>
          <a:srcRect l="9244" t="5926" r="2118" b="10011"/>
          <a:stretch/>
        </p:blipFill>
        <p:spPr>
          <a:xfrm rot="154828">
            <a:off x="5740119" y="46270"/>
            <a:ext cx="2072000" cy="736050"/>
          </a:xfrm>
          <a:prstGeom prst="rect">
            <a:avLst/>
          </a:prstGeom>
          <a:noFill/>
          <a:ln>
            <a:noFill/>
          </a:ln>
        </p:spPr>
      </p:pic>
      <p:sp>
        <p:nvSpPr>
          <p:cNvPr id="10" name="Google Shape;82;p14"/>
          <p:cNvSpPr txBox="1">
            <a:spLocks/>
          </p:cNvSpPr>
          <p:nvPr/>
        </p:nvSpPr>
        <p:spPr>
          <a:xfrm>
            <a:off x="5236931" y="1042403"/>
            <a:ext cx="3432900" cy="332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buFont typeface="Lato"/>
              <a:buNone/>
            </a:pPr>
            <a:endParaRPr lang="en-US" sz="1200" dirty="0" smtClean="0">
              <a:latin typeface="Raleway"/>
              <a:ea typeface="Raleway"/>
              <a:cs typeface="Raleway"/>
              <a:sym typeface="Raleway"/>
            </a:endParaRPr>
          </a:p>
          <a:p>
            <a:pPr indent="-317500">
              <a:spcBef>
                <a:spcPts val="1600"/>
              </a:spcBef>
              <a:buClr>
                <a:srgbClr val="890C58"/>
              </a:buClr>
              <a:buSzPts val="1400"/>
              <a:buFont typeface="Raleway"/>
              <a:buChar char="➔"/>
            </a:pPr>
            <a:r>
              <a:rPr lang="en-US" b="1" dirty="0" smtClean="0">
                <a:solidFill>
                  <a:srgbClr val="890C58"/>
                </a:solidFill>
                <a:latin typeface="Verdana"/>
                <a:ea typeface="Verdana"/>
                <a:cs typeface="Verdana"/>
                <a:sym typeface="Verdana"/>
              </a:rPr>
              <a:t>Standards</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CCSS RH, CCSS WHST 7-9</a:t>
            </a:r>
          </a:p>
          <a:p>
            <a:pPr indent="-317500">
              <a:spcBef>
                <a:spcPts val="1000"/>
              </a:spcBef>
              <a:buClr>
                <a:srgbClr val="890C58"/>
              </a:buClr>
              <a:buSzPts val="1400"/>
              <a:buFont typeface="Raleway"/>
              <a:buChar char="➔"/>
            </a:pPr>
            <a:r>
              <a:rPr lang="en-US" b="1" dirty="0" smtClean="0">
                <a:solidFill>
                  <a:srgbClr val="890C58"/>
                </a:solidFill>
                <a:latin typeface="Verdana"/>
                <a:ea typeface="Verdana"/>
                <a:cs typeface="Verdana"/>
                <a:sym typeface="Verdana"/>
              </a:rPr>
              <a:t>Differentiate</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Encourage research in primary language and use translation tools for ESL students, track research progress for students of varying levels, utilize technology to assist students.</a:t>
            </a:r>
          </a:p>
        </p:txBody>
      </p:sp>
      <p:pic>
        <p:nvPicPr>
          <p:cNvPr id="11" name="Google Shape;83;p14"/>
          <p:cNvPicPr preferRelativeResize="0"/>
          <p:nvPr/>
        </p:nvPicPr>
        <p:blipFill>
          <a:blip r:embed="rId4">
            <a:alphaModFix/>
          </a:blip>
          <a:stretch>
            <a:fillRect/>
          </a:stretch>
        </p:blipFill>
        <p:spPr>
          <a:xfrm>
            <a:off x="250600" y="4476775"/>
            <a:ext cx="1059774" cy="504000"/>
          </a:xfrm>
          <a:prstGeom prst="rect">
            <a:avLst/>
          </a:prstGeom>
          <a:noFill/>
          <a:ln>
            <a:noFill/>
          </a:ln>
        </p:spPr>
      </p:pic>
    </p:spTree>
    <p:extLst>
      <p:ext uri="{BB962C8B-B14F-4D97-AF65-F5344CB8AC3E}">
        <p14:creationId xmlns:p14="http://schemas.microsoft.com/office/powerpoint/2010/main" val="243259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5400" dirty="0" smtClean="0">
                <a:solidFill>
                  <a:schemeClr val="bg1"/>
                </a:solidFill>
                <a:latin typeface="Verdana" panose="020B0604030504040204" pitchFamily="34" charset="0"/>
                <a:ea typeface="Verdana" panose="020B0604030504040204" pitchFamily="34" charset="0"/>
              </a:rPr>
              <a:t>Analyze Evidence/</a:t>
            </a:r>
            <a:br>
              <a:rPr lang="en-US" sz="5400" dirty="0" smtClean="0">
                <a:solidFill>
                  <a:schemeClr val="bg1"/>
                </a:solidFill>
                <a:latin typeface="Verdana" panose="020B0604030504040204" pitchFamily="34" charset="0"/>
                <a:ea typeface="Verdana" panose="020B0604030504040204" pitchFamily="34" charset="0"/>
              </a:rPr>
            </a:br>
            <a:r>
              <a:rPr lang="en-US" sz="5400" dirty="0" smtClean="0">
                <a:solidFill>
                  <a:schemeClr val="bg1"/>
                </a:solidFill>
                <a:latin typeface="Verdana" panose="020B0604030504040204" pitchFamily="34" charset="0"/>
                <a:ea typeface="Verdana" panose="020B0604030504040204" pitchFamily="34" charset="0"/>
              </a:rPr>
              <a:t>Create Narrative</a:t>
            </a:r>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73906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302835" y="260230"/>
            <a:ext cx="8620500" cy="1562570"/>
          </a:xfrm>
          <a:prstGeom prst="rect">
            <a:avLst/>
          </a:prstGeom>
        </p:spPr>
        <p:txBody>
          <a:bodyPr spcFirstLastPara="1" wrap="square" lIns="91425" tIns="91425" rIns="91425" bIns="91425" anchor="t" anchorCtr="0">
            <a:noAutofit/>
          </a:bodyPr>
          <a:lstStyle/>
          <a:p>
            <a:pPr marL="114300"/>
            <a:r>
              <a:rPr lang="en" sz="4600" dirty="0" smtClean="0">
                <a:latin typeface="Verdana"/>
                <a:ea typeface="Verdana"/>
                <a:cs typeface="Verdana"/>
                <a:sym typeface="Verdana"/>
              </a:rPr>
              <a:t>Evaluating Sources</a:t>
            </a:r>
            <a:br>
              <a:rPr lang="en" sz="4600" dirty="0" smtClean="0">
                <a:latin typeface="Verdana"/>
                <a:ea typeface="Verdana"/>
                <a:cs typeface="Verdana"/>
                <a:sym typeface="Verdana"/>
              </a:rPr>
            </a:br>
            <a:r>
              <a:rPr lang="en-US" sz="2800" dirty="0" smtClean="0">
                <a:solidFill>
                  <a:schemeClr val="bg1"/>
                </a:solidFill>
                <a:latin typeface="Verdana" panose="020B0604030504040204" pitchFamily="34" charset="0"/>
                <a:ea typeface="Verdana" panose="020B0604030504040204" pitchFamily="34" charset="0"/>
              </a:rPr>
              <a:t>Civic Online Reasoning</a:t>
            </a:r>
            <a:r>
              <a:rPr lang="en-US" sz="4400" dirty="0">
                <a:solidFill>
                  <a:schemeClr val="bg1"/>
                </a:solidFill>
                <a:latin typeface="Verdana" panose="020B0604030504040204" pitchFamily="34" charset="0"/>
                <a:ea typeface="Verdana" panose="020B0604030504040204" pitchFamily="34" charset="0"/>
              </a:rPr>
              <a:t/>
            </a:r>
            <a:br>
              <a:rPr lang="en-US" sz="4400" dirty="0">
                <a:solidFill>
                  <a:schemeClr val="bg1"/>
                </a:solidFill>
                <a:latin typeface="Verdana" panose="020B0604030504040204" pitchFamily="34" charset="0"/>
                <a:ea typeface="Verdana" panose="020B0604030504040204" pitchFamily="34" charset="0"/>
              </a:rPr>
            </a:br>
            <a:endParaRPr lang="en-US" sz="4400" dirty="0">
              <a:solidFill>
                <a:schemeClr val="bg1"/>
              </a:solidFill>
              <a:latin typeface="Verdana" panose="020B0604030504040204" pitchFamily="34" charset="0"/>
              <a:ea typeface="Verdana" panose="020B0604030504040204" pitchFamily="34" charset="0"/>
            </a:endParaRPr>
          </a:p>
        </p:txBody>
      </p:sp>
      <p:sp>
        <p:nvSpPr>
          <p:cNvPr id="177" name="Google Shape;177;p27"/>
          <p:cNvSpPr/>
          <p:nvPr/>
        </p:nvSpPr>
        <p:spPr>
          <a:xfrm>
            <a:off x="371775" y="1988900"/>
            <a:ext cx="2629500" cy="2244900"/>
          </a:xfrm>
          <a:prstGeom prst="wedgeRectCallout">
            <a:avLst>
              <a:gd name="adj1" fmla="val -20833"/>
              <a:gd name="adj2" fmla="val 62500"/>
            </a:avLst>
          </a:prstGeom>
          <a:solidFill>
            <a:srgbClr val="56ADBA"/>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Google Shape;178;p27"/>
          <p:cNvSpPr/>
          <p:nvPr/>
        </p:nvSpPr>
        <p:spPr>
          <a:xfrm>
            <a:off x="3210432" y="1988900"/>
            <a:ext cx="2629500" cy="2244900"/>
          </a:xfrm>
          <a:prstGeom prst="wedgeRectCallout">
            <a:avLst>
              <a:gd name="adj1" fmla="val -20833"/>
              <a:gd name="adj2" fmla="val 62500"/>
            </a:avLst>
          </a:prstGeom>
          <a:solidFill>
            <a:srgbClr val="61C3D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Google Shape;179;p27"/>
          <p:cNvSpPr/>
          <p:nvPr/>
        </p:nvSpPr>
        <p:spPr>
          <a:xfrm>
            <a:off x="6049089" y="1988900"/>
            <a:ext cx="2629500" cy="2244900"/>
          </a:xfrm>
          <a:prstGeom prst="wedgeRectCallout">
            <a:avLst>
              <a:gd name="adj1" fmla="val -20833"/>
              <a:gd name="adj2" fmla="val 62500"/>
            </a:avLst>
          </a:prstGeom>
          <a:solidFill>
            <a:srgbClr val="70E0F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Google Shape;180;p27"/>
          <p:cNvSpPr txBox="1">
            <a:spLocks noGrp="1"/>
          </p:cNvSpPr>
          <p:nvPr>
            <p:ph type="title"/>
          </p:nvPr>
        </p:nvSpPr>
        <p:spPr>
          <a:xfrm>
            <a:off x="6125275" y="1909500"/>
            <a:ext cx="2481600" cy="2005800"/>
          </a:xfrm>
          <a:prstGeom prst="rect">
            <a:avLst/>
          </a:prstGeom>
        </p:spPr>
        <p:txBody>
          <a:bodyPr spcFirstLastPara="1" wrap="square" lIns="91425" tIns="91425" rIns="91425" bIns="91425" anchor="t" anchorCtr="0">
            <a:noAutofit/>
          </a:bodyPr>
          <a:lstStyle/>
          <a:p>
            <a:pPr>
              <a:spcAft>
                <a:spcPts val="1200"/>
              </a:spcAft>
            </a:pPr>
            <a:r>
              <a:rPr lang="en-US" sz="2800" dirty="0" smtClean="0"/>
              <a:t>What do other sources say?</a:t>
            </a:r>
            <a:r>
              <a:rPr lang="en-US" sz="3600" b="0" dirty="0"/>
              <a:t/>
            </a:r>
            <a:br>
              <a:rPr lang="en-US" sz="3600" b="0" dirty="0"/>
            </a:br>
            <a:endParaRPr sz="3600" b="0" dirty="0">
              <a:solidFill>
                <a:schemeClr val="lt1"/>
              </a:solidFill>
            </a:endParaRPr>
          </a:p>
        </p:txBody>
      </p:sp>
      <p:sp>
        <p:nvSpPr>
          <p:cNvPr id="181" name="Google Shape;181;p27"/>
          <p:cNvSpPr txBox="1">
            <a:spLocks noGrp="1"/>
          </p:cNvSpPr>
          <p:nvPr>
            <p:ph type="title"/>
          </p:nvPr>
        </p:nvSpPr>
        <p:spPr>
          <a:xfrm>
            <a:off x="447975" y="2061900"/>
            <a:ext cx="2481600" cy="2005800"/>
          </a:xfrm>
          <a:prstGeom prst="rect">
            <a:avLst/>
          </a:prstGeom>
        </p:spPr>
        <p:txBody>
          <a:bodyPr spcFirstLastPara="1" wrap="square" lIns="91425" tIns="91425" rIns="91425" bIns="91425" anchor="t" anchorCtr="0">
            <a:noAutofit/>
          </a:bodyPr>
          <a:lstStyle/>
          <a:p>
            <a:pPr marL="0" lvl="0" indent="0" rtl="0">
              <a:spcBef>
                <a:spcPts val="0"/>
              </a:spcBef>
              <a:spcAft>
                <a:spcPts val="1200"/>
              </a:spcAft>
              <a:buNone/>
            </a:pPr>
            <a:r>
              <a:rPr lang="en-US" sz="2800" dirty="0" smtClean="0"/>
              <a:t>Who’s behind the information?</a:t>
            </a:r>
            <a:endParaRPr sz="1600" dirty="0">
              <a:solidFill>
                <a:schemeClr val="lt1"/>
              </a:solidFill>
            </a:endParaRPr>
          </a:p>
        </p:txBody>
      </p:sp>
      <p:sp>
        <p:nvSpPr>
          <p:cNvPr id="182" name="Google Shape;182;p27"/>
          <p:cNvSpPr txBox="1">
            <a:spLocks noGrp="1"/>
          </p:cNvSpPr>
          <p:nvPr>
            <p:ph type="title"/>
          </p:nvPr>
        </p:nvSpPr>
        <p:spPr>
          <a:xfrm>
            <a:off x="3286625" y="2061900"/>
            <a:ext cx="2481600" cy="2005800"/>
          </a:xfrm>
          <a:prstGeom prst="rect">
            <a:avLst/>
          </a:prstGeom>
        </p:spPr>
        <p:txBody>
          <a:bodyPr spcFirstLastPara="1" wrap="square" lIns="91425" tIns="91425" rIns="91425" bIns="91425" anchor="t" anchorCtr="0">
            <a:noAutofit/>
          </a:bodyPr>
          <a:lstStyle/>
          <a:p>
            <a:pPr>
              <a:spcAft>
                <a:spcPts val="1200"/>
              </a:spcAft>
            </a:pPr>
            <a:r>
              <a:rPr lang="en-US" sz="3200" dirty="0" smtClean="0"/>
              <a:t>What’s the evidence?</a:t>
            </a:r>
            <a:r>
              <a:rPr lang="en-US" sz="3200" dirty="0"/>
              <a:t/>
            </a:r>
            <a:br>
              <a:rPr lang="en-US" sz="3200" dirty="0"/>
            </a:br>
            <a:endParaRPr sz="1800" b="0" dirty="0">
              <a:solidFill>
                <a:schemeClr val="lt1"/>
              </a:solidFill>
            </a:endParaRPr>
          </a:p>
        </p:txBody>
      </p:sp>
      <p:pic>
        <p:nvPicPr>
          <p:cNvPr id="183" name="Google Shape;183;p27"/>
          <p:cNvPicPr preferRelativeResize="0"/>
          <p:nvPr/>
        </p:nvPicPr>
        <p:blipFill>
          <a:blip r:embed="rId3">
            <a:alphaModFix/>
          </a:blip>
          <a:stretch>
            <a:fillRect/>
          </a:stretch>
        </p:blipFill>
        <p:spPr>
          <a:xfrm>
            <a:off x="116925" y="4565900"/>
            <a:ext cx="1059774" cy="5040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950" y="3479840"/>
            <a:ext cx="1421204" cy="132172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631" y="3144402"/>
            <a:ext cx="1245622" cy="134112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1985" y="3436885"/>
            <a:ext cx="1652790" cy="126163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1985" y="295276"/>
            <a:ext cx="1133271" cy="1492477"/>
          </a:xfrm>
          <a:prstGeom prst="rect">
            <a:avLst/>
          </a:prstGeom>
        </p:spPr>
      </p:pic>
    </p:spTree>
    <p:extLst>
      <p:ext uri="{BB962C8B-B14F-4D97-AF65-F5344CB8AC3E}">
        <p14:creationId xmlns:p14="http://schemas.microsoft.com/office/powerpoint/2010/main" val="141682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par>
                                <p:cTn id="8" presetID="10" presetClass="entr" presetSubtype="0" fill="hold" nodeType="withEffect">
                                  <p:stCondLst>
                                    <p:cond delay="0"/>
                                  </p:stCondLst>
                                  <p:childTnLst>
                                    <p:set>
                                      <p:cBhvr>
                                        <p:cTn id="9" dur="1" fill="hold">
                                          <p:stCondLst>
                                            <p:cond delay="0"/>
                                          </p:stCondLst>
                                        </p:cTn>
                                        <p:tgtEl>
                                          <p:spTgt spid="178"/>
                                        </p:tgtEl>
                                        <p:attrNameLst>
                                          <p:attrName>style.visibility</p:attrName>
                                        </p:attrNameLst>
                                      </p:cBhvr>
                                      <p:to>
                                        <p:strVal val="visible"/>
                                      </p:to>
                                    </p:set>
                                    <p:animEffect transition="in" filter="fade">
                                      <p:cBhvr>
                                        <p:cTn id="10" dur="1000"/>
                                        <p:tgtEl>
                                          <p:spTgt spid="178"/>
                                        </p:tgtEl>
                                      </p:cBhvr>
                                    </p:animEffect>
                                  </p:childTnLst>
                                </p:cTn>
                              </p:par>
                              <p:par>
                                <p:cTn id="11" presetID="10"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1000"/>
                                        <p:tgtEl>
                                          <p:spTgt spid="180"/>
                                        </p:tgtEl>
                                      </p:cBhvr>
                                    </p:animEffect>
                                  </p:childTnLst>
                                </p:cTn>
                              </p:par>
                              <p:par>
                                <p:cTn id="14" presetID="10" presetClass="entr" presetSubtype="0" fill="hold" nodeType="with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1000"/>
                                        <p:tgtEl>
                                          <p:spTgt spid="181"/>
                                        </p:tgtEl>
                                      </p:cBhvr>
                                    </p:animEffect>
                                  </p:childTnLst>
                                </p:cTn>
                              </p:par>
                              <p:par>
                                <p:cTn id="17" presetID="10" presetClass="entr" presetSubtype="0" fill="hold" nodeType="with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1000"/>
                                        <p:tgtEl>
                                          <p:spTgt spid="182"/>
                                        </p:tgtEl>
                                      </p:cBhvr>
                                    </p:animEffect>
                                  </p:childTnLst>
                                </p:cTn>
                              </p:par>
                              <p:par>
                                <p:cTn id="20" presetID="10" presetClass="entr" presetSubtype="0" fill="hold" nodeType="withEffect">
                                  <p:stCondLst>
                                    <p:cond delay="0"/>
                                  </p:stCondLst>
                                  <p:childTnLst>
                                    <p:set>
                                      <p:cBhvr>
                                        <p:cTn id="21" dur="1" fill="hold">
                                          <p:stCondLst>
                                            <p:cond delay="0"/>
                                          </p:stCondLst>
                                        </p:cTn>
                                        <p:tgtEl>
                                          <p:spTgt spid="179"/>
                                        </p:tgtEl>
                                        <p:attrNameLst>
                                          <p:attrName>style.visibility</p:attrName>
                                        </p:attrNameLst>
                                      </p:cBhvr>
                                      <p:to>
                                        <p:strVal val="visible"/>
                                      </p:to>
                                    </p:set>
                                    <p:animEffect transition="in" filter="fade">
                                      <p:cBhvr>
                                        <p:cTn id="22"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0"/>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solidFill>
                  <a:srgbClr val="F3F3F3"/>
                </a:solidFill>
              </a:rPr>
              <a:t>Fitting NHD Into Your Classroom</a:t>
            </a:r>
            <a:endParaRPr dirty="0">
              <a:solidFill>
                <a:srgbClr val="F3F3F3"/>
              </a:solidFill>
            </a:endParaRPr>
          </a:p>
        </p:txBody>
      </p:sp>
      <p:graphicFrame>
        <p:nvGraphicFramePr>
          <p:cNvPr id="324" name="Google Shape;324;p40"/>
          <p:cNvGraphicFramePr/>
          <p:nvPr/>
        </p:nvGraphicFramePr>
        <p:xfrm>
          <a:off x="323100" y="2393975"/>
          <a:ext cx="8500825" cy="719125"/>
        </p:xfrm>
        <a:graphic>
          <a:graphicData uri="http://schemas.openxmlformats.org/drawingml/2006/table">
            <a:tbl>
              <a:tblPr>
                <a:noFill/>
                <a:tableStyleId>{FF9AF4C4-AB00-481E-8341-EF5BE917EC0F}</a:tableStyleId>
              </a:tblPr>
              <a:tblGrid>
                <a:gridCol w="2084500"/>
                <a:gridCol w="2084500"/>
                <a:gridCol w="2084500"/>
                <a:gridCol w="1521275"/>
                <a:gridCol w="726050"/>
              </a:tblGrid>
              <a:tr h="719125">
                <a:tc gridSpan="4">
                  <a:txBody>
                    <a:bodyPr/>
                    <a:lstStyle/>
                    <a:p>
                      <a:pPr marL="0" lvl="0" indent="0" algn="ctr" rtl="0">
                        <a:spcBef>
                          <a:spcPts val="0"/>
                        </a:spcBef>
                        <a:spcAft>
                          <a:spcPts val="0"/>
                        </a:spcAft>
                        <a:buNone/>
                      </a:pPr>
                      <a:r>
                        <a:rPr lang="en" sz="1000" b="1">
                          <a:solidFill>
                            <a:srgbClr val="FFFFFF"/>
                          </a:solidFill>
                          <a:latin typeface="Raleway"/>
                          <a:ea typeface="Raleway"/>
                          <a:cs typeface="Raleway"/>
                          <a:sym typeface="Raleway"/>
                        </a:rPr>
                        <a:t>2018-2019 School Year</a:t>
                      </a:r>
                      <a:endParaRPr sz="1000" b="1">
                        <a:solidFill>
                          <a:srgbClr val="FFFFFF"/>
                        </a:solidFill>
                        <a:latin typeface="Raleway"/>
                        <a:ea typeface="Raleway"/>
                        <a:cs typeface="Raleway"/>
                        <a:sym typeface="Raleway"/>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890C58"/>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 sz="1000" b="1">
                          <a:solidFill>
                            <a:srgbClr val="FFFFFF"/>
                          </a:solidFill>
                          <a:latin typeface="Raleway"/>
                          <a:ea typeface="Raleway"/>
                          <a:cs typeface="Raleway"/>
                          <a:sym typeface="Raleway"/>
                        </a:rPr>
                        <a:t>Contest</a:t>
                      </a:r>
                      <a:endParaRPr sz="1000" b="1">
                        <a:solidFill>
                          <a:srgbClr val="FFFFFF"/>
                        </a:solidFill>
                        <a:latin typeface="Raleway"/>
                        <a:ea typeface="Raleway"/>
                        <a:cs typeface="Raleway"/>
                        <a:sym typeface="Raleway"/>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E9E9E"/>
                    </a:solidFill>
                  </a:tcPr>
                </a:tc>
              </a:tr>
            </a:tbl>
          </a:graphicData>
        </a:graphic>
      </p:graphicFrame>
      <p:cxnSp>
        <p:nvCxnSpPr>
          <p:cNvPr id="325" name="Google Shape;325;p40"/>
          <p:cNvCxnSpPr/>
          <p:nvPr/>
        </p:nvCxnSpPr>
        <p:spPr>
          <a:xfrm rot="10800000">
            <a:off x="569975" y="1439375"/>
            <a:ext cx="0" cy="954600"/>
          </a:xfrm>
          <a:prstGeom prst="straightConnector1">
            <a:avLst/>
          </a:prstGeom>
          <a:noFill/>
          <a:ln w="9525" cap="flat" cmpd="sng">
            <a:solidFill>
              <a:schemeClr val="dk2"/>
            </a:solidFill>
            <a:prstDash val="solid"/>
            <a:round/>
            <a:headEnd type="none" w="med" len="med"/>
            <a:tailEnd type="oval" w="med" len="med"/>
          </a:ln>
        </p:spPr>
      </p:cxnSp>
      <p:sp>
        <p:nvSpPr>
          <p:cNvPr id="326" name="Google Shape;326;p40"/>
          <p:cNvSpPr txBox="1">
            <a:spLocks noGrp="1"/>
          </p:cNvSpPr>
          <p:nvPr>
            <p:ph type="title"/>
          </p:nvPr>
        </p:nvSpPr>
        <p:spPr>
          <a:xfrm>
            <a:off x="646175" y="1235062"/>
            <a:ext cx="2315700" cy="392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1800" dirty="0">
                <a:solidFill>
                  <a:srgbClr val="BBB275"/>
                </a:solidFill>
              </a:rPr>
              <a:t>Annual Theme </a:t>
            </a:r>
            <a:endParaRPr sz="1800" b="1" dirty="0">
              <a:solidFill>
                <a:srgbClr val="BBB275"/>
              </a:solidFill>
            </a:endParaRPr>
          </a:p>
        </p:txBody>
      </p:sp>
      <p:sp>
        <p:nvSpPr>
          <p:cNvPr id="327" name="Google Shape;327;p40"/>
          <p:cNvSpPr txBox="1">
            <a:spLocks noGrp="1"/>
          </p:cNvSpPr>
          <p:nvPr>
            <p:ph type="body" idx="4294967295"/>
          </p:nvPr>
        </p:nvSpPr>
        <p:spPr>
          <a:xfrm>
            <a:off x="646175" y="1484276"/>
            <a:ext cx="2315700" cy="5787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400" dirty="0"/>
              <a:t>Consider possible topics and </a:t>
            </a:r>
            <a:r>
              <a:rPr lang="en" sz="1400" dirty="0" smtClean="0"/>
              <a:t>discuss the theme</a:t>
            </a:r>
            <a:endParaRPr sz="1400" dirty="0"/>
          </a:p>
        </p:txBody>
      </p:sp>
      <p:sp>
        <p:nvSpPr>
          <p:cNvPr id="328" name="Google Shape;328;p40"/>
          <p:cNvSpPr txBox="1">
            <a:spLocks noGrp="1"/>
          </p:cNvSpPr>
          <p:nvPr>
            <p:ph type="title"/>
          </p:nvPr>
        </p:nvSpPr>
        <p:spPr>
          <a:xfrm>
            <a:off x="1269809" y="3668337"/>
            <a:ext cx="2315700" cy="392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1800" dirty="0" smtClean="0">
                <a:solidFill>
                  <a:srgbClr val="BBB275"/>
                </a:solidFill>
              </a:rPr>
              <a:t>Scaffolding/ Build Background</a:t>
            </a:r>
            <a:endParaRPr sz="1800" b="1" dirty="0">
              <a:solidFill>
                <a:srgbClr val="BBB275"/>
              </a:solidFill>
            </a:endParaRPr>
          </a:p>
        </p:txBody>
      </p:sp>
      <p:sp>
        <p:nvSpPr>
          <p:cNvPr id="329" name="Google Shape;329;p40"/>
          <p:cNvSpPr txBox="1">
            <a:spLocks noGrp="1"/>
          </p:cNvSpPr>
          <p:nvPr>
            <p:ph type="body" idx="4294967295"/>
          </p:nvPr>
        </p:nvSpPr>
        <p:spPr>
          <a:xfrm>
            <a:off x="1269809" y="3993750"/>
            <a:ext cx="2315700" cy="5787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400" dirty="0" smtClean="0"/>
              <a:t>Paperwork systems, thinking like a historian, etc.</a:t>
            </a:r>
            <a:endParaRPr sz="1400" dirty="0"/>
          </a:p>
        </p:txBody>
      </p:sp>
      <p:sp>
        <p:nvSpPr>
          <p:cNvPr id="330" name="Google Shape;330;p40"/>
          <p:cNvSpPr txBox="1">
            <a:spLocks noGrp="1"/>
          </p:cNvSpPr>
          <p:nvPr>
            <p:ph type="title"/>
          </p:nvPr>
        </p:nvSpPr>
        <p:spPr>
          <a:xfrm>
            <a:off x="6005457" y="1235062"/>
            <a:ext cx="2353200" cy="392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1800" dirty="0" smtClean="0">
                <a:solidFill>
                  <a:srgbClr val="BBB275"/>
                </a:solidFill>
              </a:rPr>
              <a:t>Thesis &amp; Argument</a:t>
            </a:r>
            <a:endParaRPr sz="1800" b="1" dirty="0">
              <a:solidFill>
                <a:srgbClr val="BBB275"/>
              </a:solidFill>
            </a:endParaRPr>
          </a:p>
        </p:txBody>
      </p:sp>
      <p:sp>
        <p:nvSpPr>
          <p:cNvPr id="331" name="Google Shape;331;p40"/>
          <p:cNvSpPr txBox="1">
            <a:spLocks noGrp="1"/>
          </p:cNvSpPr>
          <p:nvPr>
            <p:ph type="body" idx="4294967295"/>
          </p:nvPr>
        </p:nvSpPr>
        <p:spPr>
          <a:xfrm>
            <a:off x="6005450" y="1484275"/>
            <a:ext cx="2818500" cy="578700"/>
          </a:xfrm>
          <a:prstGeom prst="rect">
            <a:avLst/>
          </a:prstGeom>
        </p:spPr>
        <p:txBody>
          <a:bodyPr spcFirstLastPara="1" wrap="square" lIns="91425" tIns="91425" rIns="91425" bIns="91425" anchor="t" anchorCtr="0">
            <a:noAutofit/>
          </a:bodyPr>
          <a:lstStyle/>
          <a:p>
            <a:pPr marL="0" lvl="0" indent="0">
              <a:spcAft>
                <a:spcPts val="1600"/>
              </a:spcAft>
              <a:buNone/>
            </a:pPr>
            <a:r>
              <a:rPr lang="en" sz="1400" dirty="0" smtClean="0"/>
              <a:t>Use </a:t>
            </a:r>
            <a:r>
              <a:rPr lang="en" sz="1400" dirty="0"/>
              <a:t>analysis to create concise thesis </a:t>
            </a:r>
            <a:r>
              <a:rPr lang="en" sz="1400" dirty="0" smtClean="0"/>
              <a:t>statement and build an argument. </a:t>
            </a:r>
            <a:endParaRPr sz="1400" dirty="0"/>
          </a:p>
        </p:txBody>
      </p:sp>
      <p:sp>
        <p:nvSpPr>
          <p:cNvPr id="332" name="Google Shape;332;p40"/>
          <p:cNvSpPr txBox="1">
            <a:spLocks noGrp="1"/>
          </p:cNvSpPr>
          <p:nvPr>
            <p:ph type="title"/>
          </p:nvPr>
        </p:nvSpPr>
        <p:spPr>
          <a:xfrm>
            <a:off x="3959122" y="3668337"/>
            <a:ext cx="2353200" cy="392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1800" dirty="0" smtClean="0">
                <a:solidFill>
                  <a:srgbClr val="BBB275"/>
                </a:solidFill>
              </a:rPr>
              <a:t>Analyze Evidence &amp; Create Narrative</a:t>
            </a:r>
            <a:endParaRPr sz="1800" b="1" dirty="0">
              <a:solidFill>
                <a:srgbClr val="BBB275"/>
              </a:solidFill>
            </a:endParaRPr>
          </a:p>
        </p:txBody>
      </p:sp>
      <p:sp>
        <p:nvSpPr>
          <p:cNvPr id="333" name="Google Shape;333;p40"/>
          <p:cNvSpPr txBox="1">
            <a:spLocks noGrp="1"/>
          </p:cNvSpPr>
          <p:nvPr>
            <p:ph type="body" idx="4294967295"/>
          </p:nvPr>
        </p:nvSpPr>
        <p:spPr>
          <a:xfrm>
            <a:off x="3959125" y="3993750"/>
            <a:ext cx="2353200" cy="578700"/>
          </a:xfrm>
          <a:prstGeom prst="rect">
            <a:avLst/>
          </a:prstGeom>
        </p:spPr>
        <p:txBody>
          <a:bodyPr spcFirstLastPara="1" wrap="square" lIns="91425" tIns="91425" rIns="91425" bIns="91425" anchor="t" anchorCtr="0">
            <a:noAutofit/>
          </a:bodyPr>
          <a:lstStyle/>
          <a:p>
            <a:pPr marL="0" lvl="0" indent="0">
              <a:spcAft>
                <a:spcPts val="1600"/>
              </a:spcAft>
              <a:buNone/>
            </a:pPr>
            <a:r>
              <a:rPr lang="en-US" sz="1400" dirty="0"/>
              <a:t>Analyze research, create narrative, begin drafting final project &amp; process paper</a:t>
            </a:r>
          </a:p>
        </p:txBody>
      </p:sp>
      <p:cxnSp>
        <p:nvCxnSpPr>
          <p:cNvPr id="334" name="Google Shape;334;p40"/>
          <p:cNvCxnSpPr/>
          <p:nvPr/>
        </p:nvCxnSpPr>
        <p:spPr>
          <a:xfrm>
            <a:off x="1193600" y="3113100"/>
            <a:ext cx="0" cy="828000"/>
          </a:xfrm>
          <a:prstGeom prst="straightConnector1">
            <a:avLst/>
          </a:prstGeom>
          <a:noFill/>
          <a:ln w="9525" cap="flat" cmpd="sng">
            <a:solidFill>
              <a:schemeClr val="dk2"/>
            </a:solidFill>
            <a:prstDash val="solid"/>
            <a:round/>
            <a:headEnd type="none" w="med" len="med"/>
            <a:tailEnd type="oval" w="med" len="med"/>
          </a:ln>
        </p:spPr>
      </p:cxnSp>
      <p:cxnSp>
        <p:nvCxnSpPr>
          <p:cNvPr id="335" name="Google Shape;335;p40"/>
          <p:cNvCxnSpPr/>
          <p:nvPr/>
        </p:nvCxnSpPr>
        <p:spPr>
          <a:xfrm rot="10800000">
            <a:off x="5912150" y="1439375"/>
            <a:ext cx="0" cy="954600"/>
          </a:xfrm>
          <a:prstGeom prst="straightConnector1">
            <a:avLst/>
          </a:prstGeom>
          <a:noFill/>
          <a:ln w="9525" cap="flat" cmpd="sng">
            <a:solidFill>
              <a:schemeClr val="dk2"/>
            </a:solidFill>
            <a:prstDash val="solid"/>
            <a:round/>
            <a:headEnd type="none" w="med" len="med"/>
            <a:tailEnd type="oval" w="med" len="med"/>
          </a:ln>
        </p:spPr>
      </p:cxnSp>
      <p:cxnSp>
        <p:nvCxnSpPr>
          <p:cNvPr id="336" name="Google Shape;336;p40"/>
          <p:cNvCxnSpPr/>
          <p:nvPr/>
        </p:nvCxnSpPr>
        <p:spPr>
          <a:xfrm>
            <a:off x="3959125" y="3113100"/>
            <a:ext cx="0" cy="828000"/>
          </a:xfrm>
          <a:prstGeom prst="straightConnector1">
            <a:avLst/>
          </a:prstGeom>
          <a:noFill/>
          <a:ln w="9525" cap="flat" cmpd="sng">
            <a:solidFill>
              <a:schemeClr val="dk2"/>
            </a:solidFill>
            <a:prstDash val="solid"/>
            <a:round/>
            <a:headEnd type="none" w="med" len="med"/>
            <a:tailEnd type="oval" w="med" len="med"/>
          </a:ln>
        </p:spPr>
      </p:cxnSp>
      <p:sp>
        <p:nvSpPr>
          <p:cNvPr id="337" name="Google Shape;337;p40"/>
          <p:cNvSpPr txBox="1">
            <a:spLocks noGrp="1"/>
          </p:cNvSpPr>
          <p:nvPr>
            <p:ph type="title"/>
          </p:nvPr>
        </p:nvSpPr>
        <p:spPr>
          <a:xfrm>
            <a:off x="3186057" y="1082662"/>
            <a:ext cx="2353200" cy="392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1800" dirty="0" smtClean="0">
                <a:solidFill>
                  <a:srgbClr val="BBB275"/>
                </a:solidFill>
              </a:rPr>
              <a:t>Research</a:t>
            </a:r>
            <a:endParaRPr sz="1800" b="1" dirty="0">
              <a:solidFill>
                <a:srgbClr val="BBB275"/>
              </a:solidFill>
            </a:endParaRPr>
          </a:p>
        </p:txBody>
      </p:sp>
      <p:sp>
        <p:nvSpPr>
          <p:cNvPr id="338" name="Google Shape;338;p40"/>
          <p:cNvSpPr txBox="1">
            <a:spLocks noGrp="1"/>
          </p:cNvSpPr>
          <p:nvPr>
            <p:ph type="body" idx="4294967295"/>
          </p:nvPr>
        </p:nvSpPr>
        <p:spPr>
          <a:xfrm>
            <a:off x="3186050" y="1331875"/>
            <a:ext cx="2353200" cy="5787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400" dirty="0" smtClean="0"/>
              <a:t>Initial </a:t>
            </a:r>
            <a:r>
              <a:rPr lang="en-US" sz="1400" dirty="0" smtClean="0"/>
              <a:t>research</a:t>
            </a:r>
            <a:r>
              <a:rPr lang="en" sz="1400" dirty="0" smtClean="0"/>
              <a:t>, primary and secondary sources, advanced research.</a:t>
            </a:r>
            <a:endParaRPr sz="1400" dirty="0"/>
          </a:p>
        </p:txBody>
      </p:sp>
      <p:cxnSp>
        <p:nvCxnSpPr>
          <p:cNvPr id="339" name="Google Shape;339;p40"/>
          <p:cNvCxnSpPr/>
          <p:nvPr/>
        </p:nvCxnSpPr>
        <p:spPr>
          <a:xfrm rot="10800000">
            <a:off x="3168950" y="1439375"/>
            <a:ext cx="0" cy="954600"/>
          </a:xfrm>
          <a:prstGeom prst="straightConnector1">
            <a:avLst/>
          </a:prstGeom>
          <a:noFill/>
          <a:ln w="9525" cap="flat" cmpd="sng">
            <a:solidFill>
              <a:schemeClr val="dk2"/>
            </a:solidFill>
            <a:prstDash val="solid"/>
            <a:round/>
            <a:headEnd type="none" w="med" len="med"/>
            <a:tailEnd type="oval" w="med" len="med"/>
          </a:ln>
        </p:spPr>
      </p:cxnSp>
      <p:sp>
        <p:nvSpPr>
          <p:cNvPr id="340" name="Google Shape;340;p40"/>
          <p:cNvSpPr txBox="1">
            <a:spLocks noGrp="1"/>
          </p:cNvSpPr>
          <p:nvPr>
            <p:ph type="title"/>
          </p:nvPr>
        </p:nvSpPr>
        <p:spPr>
          <a:xfrm>
            <a:off x="6626122" y="3592137"/>
            <a:ext cx="2353200" cy="392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1800" dirty="0" smtClean="0">
                <a:solidFill>
                  <a:srgbClr val="BBB275"/>
                </a:solidFill>
              </a:rPr>
              <a:t>Project Production</a:t>
            </a:r>
            <a:endParaRPr sz="1800" b="1" dirty="0">
              <a:solidFill>
                <a:srgbClr val="BBB275"/>
              </a:solidFill>
            </a:endParaRPr>
          </a:p>
        </p:txBody>
      </p:sp>
      <p:sp>
        <p:nvSpPr>
          <p:cNvPr id="341" name="Google Shape;341;p40"/>
          <p:cNvSpPr txBox="1">
            <a:spLocks noGrp="1"/>
          </p:cNvSpPr>
          <p:nvPr>
            <p:ph type="body" idx="4294967295"/>
          </p:nvPr>
        </p:nvSpPr>
        <p:spPr>
          <a:xfrm>
            <a:off x="6626125" y="3841350"/>
            <a:ext cx="2353200" cy="5787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400" dirty="0" smtClean="0"/>
              <a:t>Create </a:t>
            </a:r>
            <a:r>
              <a:rPr lang="en" sz="1400" dirty="0"/>
              <a:t>and finalize project. </a:t>
            </a:r>
            <a:endParaRPr sz="1400" dirty="0"/>
          </a:p>
        </p:txBody>
      </p:sp>
      <p:cxnSp>
        <p:nvCxnSpPr>
          <p:cNvPr id="342" name="Google Shape;342;p40"/>
          <p:cNvCxnSpPr/>
          <p:nvPr/>
        </p:nvCxnSpPr>
        <p:spPr>
          <a:xfrm>
            <a:off x="6626125" y="3113100"/>
            <a:ext cx="0" cy="828000"/>
          </a:xfrm>
          <a:prstGeom prst="straightConnector1">
            <a:avLst/>
          </a:prstGeom>
          <a:noFill/>
          <a:ln w="9525" cap="flat" cmpd="sng">
            <a:solidFill>
              <a:schemeClr val="dk2"/>
            </a:solidFill>
            <a:prstDash val="solid"/>
            <a:round/>
            <a:headEnd type="none" w="med" len="med"/>
            <a:tailEnd type="oval" w="med" len="med"/>
          </a:ln>
        </p:spPr>
      </p:cxnSp>
      <p:pic>
        <p:nvPicPr>
          <p:cNvPr id="343" name="Google Shape;343;p40"/>
          <p:cNvPicPr preferRelativeResize="0"/>
          <p:nvPr/>
        </p:nvPicPr>
        <p:blipFill>
          <a:blip r:embed="rId3">
            <a:alphaModFix/>
          </a:blip>
          <a:stretch>
            <a:fillRect/>
          </a:stretch>
        </p:blipFill>
        <p:spPr>
          <a:xfrm>
            <a:off x="116925" y="4565900"/>
            <a:ext cx="1059774" cy="504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302835" y="260230"/>
            <a:ext cx="8620500" cy="1562570"/>
          </a:xfrm>
          <a:prstGeom prst="rect">
            <a:avLst/>
          </a:prstGeom>
        </p:spPr>
        <p:txBody>
          <a:bodyPr spcFirstLastPara="1" wrap="square" lIns="91425" tIns="91425" rIns="91425" bIns="91425" anchor="t" anchorCtr="0">
            <a:noAutofit/>
          </a:bodyPr>
          <a:lstStyle/>
          <a:p>
            <a:pPr marL="114300"/>
            <a:r>
              <a:rPr lang="en" sz="4600" dirty="0" smtClean="0">
                <a:latin typeface="Verdana"/>
                <a:ea typeface="Verdana"/>
                <a:cs typeface="Verdana"/>
                <a:sym typeface="Verdana"/>
              </a:rPr>
              <a:t>Evaluating Sources</a:t>
            </a:r>
            <a:br>
              <a:rPr lang="en" sz="4600" dirty="0" smtClean="0">
                <a:latin typeface="Verdana"/>
                <a:ea typeface="Verdana"/>
                <a:cs typeface="Verdana"/>
                <a:sym typeface="Verdana"/>
              </a:rPr>
            </a:br>
            <a:r>
              <a:rPr lang="en-US" sz="2800" dirty="0" smtClean="0">
                <a:solidFill>
                  <a:schemeClr val="bg1"/>
                </a:solidFill>
                <a:latin typeface="Verdana" panose="020B0604030504040204" pitchFamily="34" charset="0"/>
                <a:ea typeface="Verdana" panose="020B0604030504040204" pitchFamily="34" charset="0"/>
                <a:hlinkClick r:id="rId3"/>
              </a:rPr>
              <a:t>Lesson </a:t>
            </a:r>
            <a:r>
              <a:rPr lang="en-US" sz="2800" dirty="0">
                <a:solidFill>
                  <a:schemeClr val="bg1"/>
                </a:solidFill>
                <a:latin typeface="Verdana" panose="020B0604030504040204" pitchFamily="34" charset="0"/>
                <a:ea typeface="Verdana" panose="020B0604030504040204" pitchFamily="34" charset="0"/>
                <a:hlinkClick r:id="rId3"/>
              </a:rPr>
              <a:t>Module-</a:t>
            </a:r>
            <a:r>
              <a:rPr lang="en-US" sz="4400" dirty="0">
                <a:solidFill>
                  <a:schemeClr val="bg1"/>
                </a:solidFill>
                <a:latin typeface="Verdana" panose="020B0604030504040204" pitchFamily="34" charset="0"/>
                <a:ea typeface="Verdana" panose="020B0604030504040204" pitchFamily="34" charset="0"/>
              </a:rPr>
              <a:t/>
            </a:r>
            <a:br>
              <a:rPr lang="en-US" sz="4400" dirty="0">
                <a:solidFill>
                  <a:schemeClr val="bg1"/>
                </a:solidFill>
                <a:latin typeface="Verdana" panose="020B0604030504040204" pitchFamily="34" charset="0"/>
                <a:ea typeface="Verdana" panose="020B0604030504040204" pitchFamily="34" charset="0"/>
              </a:rPr>
            </a:br>
            <a:endParaRPr lang="en-US" sz="4400" dirty="0">
              <a:solidFill>
                <a:schemeClr val="bg1"/>
              </a:solidFill>
              <a:latin typeface="Verdana" panose="020B0604030504040204" pitchFamily="34" charset="0"/>
              <a:ea typeface="Verdana" panose="020B0604030504040204" pitchFamily="34" charset="0"/>
            </a:endParaRPr>
          </a:p>
        </p:txBody>
      </p:sp>
      <p:sp>
        <p:nvSpPr>
          <p:cNvPr id="177" name="Google Shape;177;p27"/>
          <p:cNvSpPr/>
          <p:nvPr/>
        </p:nvSpPr>
        <p:spPr>
          <a:xfrm>
            <a:off x="371775" y="1988900"/>
            <a:ext cx="2629500" cy="2244900"/>
          </a:xfrm>
          <a:prstGeom prst="wedgeRectCallout">
            <a:avLst>
              <a:gd name="adj1" fmla="val -20833"/>
              <a:gd name="adj2" fmla="val 62500"/>
            </a:avLst>
          </a:prstGeom>
          <a:solidFill>
            <a:srgbClr val="56ADBA"/>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Google Shape;178;p27"/>
          <p:cNvSpPr/>
          <p:nvPr/>
        </p:nvSpPr>
        <p:spPr>
          <a:xfrm>
            <a:off x="3210432" y="1988900"/>
            <a:ext cx="2629500" cy="2244900"/>
          </a:xfrm>
          <a:prstGeom prst="wedgeRectCallout">
            <a:avLst>
              <a:gd name="adj1" fmla="val -20833"/>
              <a:gd name="adj2" fmla="val 62500"/>
            </a:avLst>
          </a:prstGeom>
          <a:solidFill>
            <a:srgbClr val="61C3D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Google Shape;179;p27"/>
          <p:cNvSpPr/>
          <p:nvPr/>
        </p:nvSpPr>
        <p:spPr>
          <a:xfrm>
            <a:off x="6049089" y="1988900"/>
            <a:ext cx="2629500" cy="2244900"/>
          </a:xfrm>
          <a:prstGeom prst="wedgeRectCallout">
            <a:avLst>
              <a:gd name="adj1" fmla="val -20833"/>
              <a:gd name="adj2" fmla="val 62500"/>
            </a:avLst>
          </a:prstGeom>
          <a:solidFill>
            <a:srgbClr val="70E0F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Google Shape;180;p27"/>
          <p:cNvSpPr txBox="1">
            <a:spLocks noGrp="1"/>
          </p:cNvSpPr>
          <p:nvPr>
            <p:ph type="title"/>
          </p:nvPr>
        </p:nvSpPr>
        <p:spPr>
          <a:xfrm>
            <a:off x="6125275" y="1909500"/>
            <a:ext cx="2481600" cy="2005800"/>
          </a:xfrm>
          <a:prstGeom prst="rect">
            <a:avLst/>
          </a:prstGeom>
        </p:spPr>
        <p:txBody>
          <a:bodyPr spcFirstLastPara="1" wrap="square" lIns="91425" tIns="91425" rIns="91425" bIns="91425" anchor="t" anchorCtr="0">
            <a:noAutofit/>
          </a:bodyPr>
          <a:lstStyle/>
          <a:p>
            <a:pPr>
              <a:spcAft>
                <a:spcPts val="1200"/>
              </a:spcAft>
            </a:pPr>
            <a:r>
              <a:rPr lang="en" sz="2800" dirty="0" smtClean="0"/>
              <a:t>Corroborate</a:t>
            </a:r>
            <a:r>
              <a:rPr lang="en-US" sz="3600" dirty="0"/>
              <a:t/>
            </a:r>
            <a:br>
              <a:rPr lang="en-US" sz="3600" dirty="0"/>
            </a:br>
            <a:r>
              <a:rPr lang="en-US" sz="2000" dirty="0" smtClean="0"/>
              <a:t>Do other sources verify this information?</a:t>
            </a:r>
            <a:r>
              <a:rPr lang="en-US" sz="3600" b="0" dirty="0"/>
              <a:t/>
            </a:r>
            <a:br>
              <a:rPr lang="en-US" sz="3600" b="0" dirty="0"/>
            </a:br>
            <a:endParaRPr sz="3600" b="0" dirty="0">
              <a:solidFill>
                <a:schemeClr val="lt1"/>
              </a:solidFill>
            </a:endParaRPr>
          </a:p>
        </p:txBody>
      </p:sp>
      <p:sp>
        <p:nvSpPr>
          <p:cNvPr id="181" name="Google Shape;181;p27"/>
          <p:cNvSpPr txBox="1">
            <a:spLocks noGrp="1"/>
          </p:cNvSpPr>
          <p:nvPr>
            <p:ph type="title"/>
          </p:nvPr>
        </p:nvSpPr>
        <p:spPr>
          <a:xfrm>
            <a:off x="447975" y="2061900"/>
            <a:ext cx="2481600" cy="2005800"/>
          </a:xfrm>
          <a:prstGeom prst="rect">
            <a:avLst/>
          </a:prstGeom>
        </p:spPr>
        <p:txBody>
          <a:bodyPr spcFirstLastPara="1" wrap="square" lIns="91425" tIns="91425" rIns="91425" bIns="91425" anchor="t" anchorCtr="0">
            <a:noAutofit/>
          </a:bodyPr>
          <a:lstStyle/>
          <a:p>
            <a:pPr marL="0" lvl="0" indent="0" rtl="0">
              <a:spcBef>
                <a:spcPts val="0"/>
              </a:spcBef>
              <a:spcAft>
                <a:spcPts val="1200"/>
              </a:spcAft>
              <a:buNone/>
            </a:pPr>
            <a:r>
              <a:rPr lang="en" sz="3600" dirty="0" smtClean="0"/>
              <a:t>Source</a:t>
            </a:r>
            <a:br>
              <a:rPr lang="en" sz="3600" dirty="0" smtClean="0"/>
            </a:br>
            <a:r>
              <a:rPr lang="en" sz="2000" dirty="0" smtClean="0"/>
              <a:t>Who, What, When, Where, W</a:t>
            </a:r>
            <a:r>
              <a:rPr lang="en-US" sz="2000" dirty="0" smtClean="0"/>
              <a:t>h</a:t>
            </a:r>
            <a:r>
              <a:rPr lang="en" sz="2000" dirty="0" smtClean="0"/>
              <a:t>y?</a:t>
            </a:r>
            <a:endParaRPr sz="2000" dirty="0">
              <a:solidFill>
                <a:schemeClr val="lt1"/>
              </a:solidFill>
            </a:endParaRPr>
          </a:p>
        </p:txBody>
      </p:sp>
      <p:sp>
        <p:nvSpPr>
          <p:cNvPr id="182" name="Google Shape;182;p27"/>
          <p:cNvSpPr txBox="1">
            <a:spLocks noGrp="1"/>
          </p:cNvSpPr>
          <p:nvPr>
            <p:ph type="title"/>
          </p:nvPr>
        </p:nvSpPr>
        <p:spPr>
          <a:xfrm>
            <a:off x="3286625" y="2061900"/>
            <a:ext cx="2481600" cy="2005800"/>
          </a:xfrm>
          <a:prstGeom prst="rect">
            <a:avLst/>
          </a:prstGeom>
        </p:spPr>
        <p:txBody>
          <a:bodyPr spcFirstLastPara="1" wrap="square" lIns="91425" tIns="91425" rIns="91425" bIns="91425" anchor="t" anchorCtr="0">
            <a:noAutofit/>
          </a:bodyPr>
          <a:lstStyle/>
          <a:p>
            <a:pPr>
              <a:spcAft>
                <a:spcPts val="1200"/>
              </a:spcAft>
            </a:pPr>
            <a:r>
              <a:rPr lang="en" sz="3600" dirty="0" smtClean="0"/>
              <a:t>Evaluate</a:t>
            </a:r>
            <a:br>
              <a:rPr lang="en" sz="3600" dirty="0" smtClean="0"/>
            </a:br>
            <a:r>
              <a:rPr lang="en-US" sz="2000" dirty="0" smtClean="0"/>
              <a:t>Is this a useful source?</a:t>
            </a:r>
            <a:r>
              <a:rPr lang="en-US" sz="3600" dirty="0"/>
              <a:t/>
            </a:r>
            <a:br>
              <a:rPr lang="en-US" sz="3600" dirty="0"/>
            </a:br>
            <a:endParaRPr sz="2000" b="0" dirty="0">
              <a:solidFill>
                <a:schemeClr val="lt1"/>
              </a:solidFill>
            </a:endParaRPr>
          </a:p>
        </p:txBody>
      </p:sp>
      <p:pic>
        <p:nvPicPr>
          <p:cNvPr id="183" name="Google Shape;183;p27"/>
          <p:cNvPicPr preferRelativeResize="0"/>
          <p:nvPr/>
        </p:nvPicPr>
        <p:blipFill>
          <a:blip r:embed="rId4">
            <a:alphaModFix/>
          </a:blip>
          <a:stretch>
            <a:fillRect/>
          </a:stretch>
        </p:blipFill>
        <p:spPr>
          <a:xfrm>
            <a:off x="116925" y="4565900"/>
            <a:ext cx="1059774" cy="504000"/>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2950" y="3479840"/>
            <a:ext cx="1421204" cy="132172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1631" y="3144402"/>
            <a:ext cx="1245622" cy="134112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1985" y="3436885"/>
            <a:ext cx="1652790" cy="1261630"/>
          </a:xfrm>
          <a:prstGeom prst="rect">
            <a:avLst/>
          </a:prstGeom>
        </p:spPr>
      </p:pic>
    </p:spTree>
    <p:extLst>
      <p:ext uri="{BB962C8B-B14F-4D97-AF65-F5344CB8AC3E}">
        <p14:creationId xmlns:p14="http://schemas.microsoft.com/office/powerpoint/2010/main" val="21689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par>
                                <p:cTn id="8" presetID="10" presetClass="entr" presetSubtype="0" fill="hold" nodeType="withEffect">
                                  <p:stCondLst>
                                    <p:cond delay="0"/>
                                  </p:stCondLst>
                                  <p:childTnLst>
                                    <p:set>
                                      <p:cBhvr>
                                        <p:cTn id="9" dur="1" fill="hold">
                                          <p:stCondLst>
                                            <p:cond delay="0"/>
                                          </p:stCondLst>
                                        </p:cTn>
                                        <p:tgtEl>
                                          <p:spTgt spid="178"/>
                                        </p:tgtEl>
                                        <p:attrNameLst>
                                          <p:attrName>style.visibility</p:attrName>
                                        </p:attrNameLst>
                                      </p:cBhvr>
                                      <p:to>
                                        <p:strVal val="visible"/>
                                      </p:to>
                                    </p:set>
                                    <p:animEffect transition="in" filter="fade">
                                      <p:cBhvr>
                                        <p:cTn id="10" dur="1000"/>
                                        <p:tgtEl>
                                          <p:spTgt spid="178"/>
                                        </p:tgtEl>
                                      </p:cBhvr>
                                    </p:animEffect>
                                  </p:childTnLst>
                                </p:cTn>
                              </p:par>
                              <p:par>
                                <p:cTn id="11" presetID="10"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1000"/>
                                        <p:tgtEl>
                                          <p:spTgt spid="180"/>
                                        </p:tgtEl>
                                      </p:cBhvr>
                                    </p:animEffect>
                                  </p:childTnLst>
                                </p:cTn>
                              </p:par>
                              <p:par>
                                <p:cTn id="14" presetID="10" presetClass="entr" presetSubtype="0" fill="hold" nodeType="with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1000"/>
                                        <p:tgtEl>
                                          <p:spTgt spid="181"/>
                                        </p:tgtEl>
                                      </p:cBhvr>
                                    </p:animEffect>
                                  </p:childTnLst>
                                </p:cTn>
                              </p:par>
                              <p:par>
                                <p:cTn id="17" presetID="10" presetClass="entr" presetSubtype="0" fill="hold" nodeType="with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1000"/>
                                        <p:tgtEl>
                                          <p:spTgt spid="182"/>
                                        </p:tgtEl>
                                      </p:cBhvr>
                                    </p:animEffect>
                                  </p:childTnLst>
                                </p:cTn>
                              </p:par>
                              <p:par>
                                <p:cTn id="20" presetID="10" presetClass="entr" presetSubtype="0" fill="hold" nodeType="withEffect">
                                  <p:stCondLst>
                                    <p:cond delay="0"/>
                                  </p:stCondLst>
                                  <p:childTnLst>
                                    <p:set>
                                      <p:cBhvr>
                                        <p:cTn id="21" dur="1" fill="hold">
                                          <p:stCondLst>
                                            <p:cond delay="0"/>
                                          </p:stCondLst>
                                        </p:cTn>
                                        <p:tgtEl>
                                          <p:spTgt spid="179"/>
                                        </p:tgtEl>
                                        <p:attrNameLst>
                                          <p:attrName>style.visibility</p:attrName>
                                        </p:attrNameLst>
                                      </p:cBhvr>
                                      <p:to>
                                        <p:strVal val="visible"/>
                                      </p:to>
                                    </p:set>
                                    <p:animEffect transition="in" filter="fade">
                                      <p:cBhvr>
                                        <p:cTn id="22"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58A94"/>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397000"/>
            <a:ext cx="4044950" cy="1319213"/>
          </a:xfrm>
        </p:spPr>
        <p:txBody>
          <a:bodyPr/>
          <a:lstStyle/>
          <a:p>
            <a:r>
              <a:rPr lang="en-US" dirty="0" smtClean="0">
                <a:solidFill>
                  <a:srgbClr val="890C58"/>
                </a:solidFill>
                <a:latin typeface="Verdana" panose="020B0604030504040204" pitchFamily="34" charset="0"/>
                <a:ea typeface="Verdana" panose="020B0604030504040204" pitchFamily="34" charset="0"/>
              </a:rPr>
              <a:t>Create </a:t>
            </a:r>
            <a:br>
              <a:rPr lang="en-US" dirty="0" smtClean="0">
                <a:solidFill>
                  <a:srgbClr val="890C58"/>
                </a:solidFill>
                <a:latin typeface="Verdana" panose="020B0604030504040204" pitchFamily="34" charset="0"/>
                <a:ea typeface="Verdana" panose="020B0604030504040204" pitchFamily="34" charset="0"/>
              </a:rPr>
            </a:br>
            <a:r>
              <a:rPr lang="en-US" dirty="0" smtClean="0">
                <a:solidFill>
                  <a:srgbClr val="890C58"/>
                </a:solidFill>
                <a:latin typeface="Verdana" panose="020B0604030504040204" pitchFamily="34" charset="0"/>
                <a:ea typeface="Verdana" panose="020B0604030504040204" pitchFamily="34" charset="0"/>
              </a:rPr>
              <a:t>Narrative</a:t>
            </a:r>
            <a:endParaRPr lang="en-US" dirty="0">
              <a:solidFill>
                <a:srgbClr val="890C58"/>
              </a:solidFill>
              <a:latin typeface="Verdana" panose="020B0604030504040204" pitchFamily="34" charset="0"/>
              <a:ea typeface="Verdana" panose="020B0604030504040204" pitchFamily="34" charset="0"/>
            </a:endParaRPr>
          </a:p>
        </p:txBody>
      </p:sp>
      <p:sp>
        <p:nvSpPr>
          <p:cNvPr id="5" name="Subtitle 4"/>
          <p:cNvSpPr>
            <a:spLocks noGrp="1"/>
          </p:cNvSpPr>
          <p:nvPr>
            <p:ph type="subTitle" idx="4294967295"/>
          </p:nvPr>
        </p:nvSpPr>
        <p:spPr>
          <a:xfrm>
            <a:off x="0" y="2681288"/>
            <a:ext cx="4044950" cy="1344612"/>
          </a:xfrm>
        </p:spPr>
        <p:txBody>
          <a:bodyPr/>
          <a:lstStyle/>
          <a:p>
            <a:pPr marL="114300" indent="0">
              <a:buNone/>
            </a:pPr>
            <a:r>
              <a:rPr lang="en-US" b="1" dirty="0" smtClean="0">
                <a:solidFill>
                  <a:schemeClr val="bg1"/>
                </a:solidFill>
                <a:latin typeface="Verdana" panose="020B0604030504040204" pitchFamily="34" charset="0"/>
                <a:ea typeface="Verdana" panose="020B0604030504040204" pitchFamily="34" charset="0"/>
              </a:rPr>
              <a:t>Exhibit</a:t>
            </a:r>
            <a:endParaRPr lang="en-US" b="1" dirty="0">
              <a:solidFill>
                <a:schemeClr val="bg1"/>
              </a:solidFill>
              <a:latin typeface="Verdana" panose="020B0604030504040204" pitchFamily="34" charset="0"/>
              <a:ea typeface="Verdana" panose="020B0604030504040204" pitchFamily="34" charset="0"/>
            </a:endParaRPr>
          </a:p>
        </p:txBody>
      </p:sp>
      <p:pic>
        <p:nvPicPr>
          <p:cNvPr id="11" name="Google Shape;83;p14"/>
          <p:cNvPicPr preferRelativeResize="0"/>
          <p:nvPr/>
        </p:nvPicPr>
        <p:blipFill>
          <a:blip r:embed="rId2">
            <a:alphaModFix/>
          </a:blip>
          <a:stretch>
            <a:fillRect/>
          </a:stretch>
        </p:blipFill>
        <p:spPr>
          <a:xfrm>
            <a:off x="250600" y="4476775"/>
            <a:ext cx="1059774" cy="504000"/>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018" y="181537"/>
            <a:ext cx="5780945" cy="4650236"/>
          </a:xfrm>
          <a:prstGeom prst="rect">
            <a:avLst/>
          </a:prstGeom>
        </p:spPr>
      </p:pic>
    </p:spTree>
    <p:extLst>
      <p:ext uri="{BB962C8B-B14F-4D97-AF65-F5344CB8AC3E}">
        <p14:creationId xmlns:p14="http://schemas.microsoft.com/office/powerpoint/2010/main" val="2202390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890C58"/>
                </a:solidFill>
                <a:latin typeface="Verdana" panose="020B0604030504040204" pitchFamily="34" charset="0"/>
                <a:ea typeface="Verdana" panose="020B0604030504040204" pitchFamily="34" charset="0"/>
              </a:rPr>
              <a:t>Standards</a:t>
            </a:r>
            <a:endParaRPr lang="en-US" dirty="0">
              <a:solidFill>
                <a:srgbClr val="890C58"/>
              </a:solidFill>
              <a:latin typeface="Verdana" panose="020B0604030504040204" pitchFamily="34" charset="0"/>
              <a:ea typeface="Verdana" panose="020B0604030504040204" pitchFamily="34" charset="0"/>
            </a:endParaRPr>
          </a:p>
        </p:txBody>
      </p:sp>
      <p:sp>
        <p:nvSpPr>
          <p:cNvPr id="5" name="Subtitle 4"/>
          <p:cNvSpPr>
            <a:spLocks noGrp="1"/>
          </p:cNvSpPr>
          <p:nvPr>
            <p:ph type="subTitle" idx="1"/>
          </p:nvPr>
        </p:nvSpPr>
        <p:spPr>
          <a:xfrm>
            <a:off x="173552" y="2680973"/>
            <a:ext cx="4045200" cy="1345500"/>
          </a:xfrm>
        </p:spPr>
        <p:txBody>
          <a:bodyPr/>
          <a:lstStyle/>
          <a:p>
            <a:r>
              <a:rPr lang="en-US" b="1" dirty="0" smtClean="0">
                <a:solidFill>
                  <a:schemeClr val="bg1"/>
                </a:solidFill>
                <a:latin typeface="Verdana" panose="020B0604030504040204" pitchFamily="34" charset="0"/>
                <a:ea typeface="Verdana" panose="020B0604030504040204" pitchFamily="34" charset="0"/>
              </a:rPr>
              <a:t>Differentiation</a:t>
            </a:r>
            <a:endParaRPr lang="en-US" b="1" dirty="0">
              <a:solidFill>
                <a:schemeClr val="bg1"/>
              </a:solidFill>
              <a:latin typeface="Verdana" panose="020B0604030504040204" pitchFamily="34" charset="0"/>
              <a:ea typeface="Verdana" panose="020B0604030504040204" pitchFamily="34" charset="0"/>
            </a:endParaRPr>
          </a:p>
        </p:txBody>
      </p:sp>
      <p:pic>
        <p:nvPicPr>
          <p:cNvPr id="7" name="Google Shape;79;p14"/>
          <p:cNvPicPr preferRelativeResize="0"/>
          <p:nvPr/>
        </p:nvPicPr>
        <p:blipFill>
          <a:blip r:embed="rId2">
            <a:alphaModFix/>
          </a:blip>
          <a:stretch>
            <a:fillRect/>
          </a:stretch>
        </p:blipFill>
        <p:spPr>
          <a:xfrm>
            <a:off x="4558145" y="0"/>
            <a:ext cx="4585855" cy="5143500"/>
          </a:xfrm>
          <a:prstGeom prst="rect">
            <a:avLst/>
          </a:prstGeom>
          <a:solidFill>
            <a:srgbClr val="890C58"/>
          </a:solidFill>
          <a:ln>
            <a:noFill/>
          </a:ln>
        </p:spPr>
      </p:pic>
      <p:pic>
        <p:nvPicPr>
          <p:cNvPr id="8" name="Google Shape;80;p14" descr="Piece of duct tape sticking a note to the slide"/>
          <p:cNvPicPr preferRelativeResize="0"/>
          <p:nvPr/>
        </p:nvPicPr>
        <p:blipFill rotWithShape="1">
          <a:blip r:embed="rId3">
            <a:alphaModFix/>
          </a:blip>
          <a:srcRect l="9244" t="5926" r="2118" b="10011"/>
          <a:stretch/>
        </p:blipFill>
        <p:spPr>
          <a:xfrm rot="154828">
            <a:off x="5740119" y="46270"/>
            <a:ext cx="2072000" cy="736050"/>
          </a:xfrm>
          <a:prstGeom prst="rect">
            <a:avLst/>
          </a:prstGeom>
          <a:noFill/>
          <a:ln>
            <a:noFill/>
          </a:ln>
        </p:spPr>
      </p:pic>
      <p:sp>
        <p:nvSpPr>
          <p:cNvPr id="10" name="Google Shape;82;p14"/>
          <p:cNvSpPr txBox="1">
            <a:spLocks/>
          </p:cNvSpPr>
          <p:nvPr/>
        </p:nvSpPr>
        <p:spPr>
          <a:xfrm>
            <a:off x="5236931" y="1042403"/>
            <a:ext cx="3432900" cy="332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buFont typeface="Lato"/>
              <a:buNone/>
            </a:pPr>
            <a:endParaRPr lang="en-US" sz="1200" dirty="0" smtClean="0">
              <a:latin typeface="Raleway"/>
              <a:ea typeface="Raleway"/>
              <a:cs typeface="Raleway"/>
              <a:sym typeface="Raleway"/>
            </a:endParaRPr>
          </a:p>
          <a:p>
            <a:pPr indent="-317500">
              <a:spcBef>
                <a:spcPts val="1600"/>
              </a:spcBef>
              <a:buClr>
                <a:srgbClr val="890C58"/>
              </a:buClr>
              <a:buSzPts val="1400"/>
              <a:buFont typeface="Raleway"/>
              <a:buChar char="➔"/>
            </a:pPr>
            <a:r>
              <a:rPr lang="en-US" b="1" dirty="0" smtClean="0">
                <a:solidFill>
                  <a:srgbClr val="890C58"/>
                </a:solidFill>
                <a:latin typeface="Verdana"/>
                <a:ea typeface="Verdana"/>
                <a:cs typeface="Verdana"/>
                <a:sym typeface="Verdana"/>
              </a:rPr>
              <a:t>Standards</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CCSS RH, CCSS WHST</a:t>
            </a:r>
          </a:p>
          <a:p>
            <a:pPr indent="-317500">
              <a:spcBef>
                <a:spcPts val="1000"/>
              </a:spcBef>
              <a:buClr>
                <a:srgbClr val="890C58"/>
              </a:buClr>
              <a:buSzPts val="1400"/>
              <a:buFont typeface="Raleway"/>
              <a:buChar char="➔"/>
            </a:pPr>
            <a:r>
              <a:rPr lang="en-US" b="1" dirty="0" smtClean="0">
                <a:solidFill>
                  <a:srgbClr val="890C58"/>
                </a:solidFill>
                <a:latin typeface="Verdana"/>
                <a:ea typeface="Verdana"/>
                <a:cs typeface="Verdana"/>
                <a:sym typeface="Verdana"/>
              </a:rPr>
              <a:t>Differentiate</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Use a variety of organizers at different complexity levels, use basic language</a:t>
            </a:r>
          </a:p>
        </p:txBody>
      </p:sp>
      <p:pic>
        <p:nvPicPr>
          <p:cNvPr id="11" name="Google Shape;83;p14"/>
          <p:cNvPicPr preferRelativeResize="0"/>
          <p:nvPr/>
        </p:nvPicPr>
        <p:blipFill>
          <a:blip r:embed="rId4">
            <a:alphaModFix/>
          </a:blip>
          <a:stretch>
            <a:fillRect/>
          </a:stretch>
        </p:blipFill>
        <p:spPr>
          <a:xfrm>
            <a:off x="250600" y="4476775"/>
            <a:ext cx="1059774" cy="504000"/>
          </a:xfrm>
          <a:prstGeom prst="rect">
            <a:avLst/>
          </a:prstGeom>
          <a:noFill/>
          <a:ln>
            <a:noFill/>
          </a:ln>
        </p:spPr>
      </p:pic>
    </p:spTree>
    <p:extLst>
      <p:ext uri="{BB962C8B-B14F-4D97-AF65-F5344CB8AC3E}">
        <p14:creationId xmlns:p14="http://schemas.microsoft.com/office/powerpoint/2010/main" val="3006872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5400" dirty="0" smtClean="0">
                <a:solidFill>
                  <a:schemeClr val="bg1"/>
                </a:solidFill>
                <a:latin typeface="Verdana" panose="020B0604030504040204" pitchFamily="34" charset="0"/>
                <a:ea typeface="Verdana" panose="020B0604030504040204" pitchFamily="34" charset="0"/>
              </a:rPr>
              <a:t>Thesis/</a:t>
            </a:r>
            <a:br>
              <a:rPr lang="en-US" sz="5400" dirty="0" smtClean="0">
                <a:solidFill>
                  <a:schemeClr val="bg1"/>
                </a:solidFill>
                <a:latin typeface="Verdana" panose="020B0604030504040204" pitchFamily="34" charset="0"/>
                <a:ea typeface="Verdana" panose="020B0604030504040204" pitchFamily="34" charset="0"/>
              </a:rPr>
            </a:br>
            <a:r>
              <a:rPr lang="en-US" sz="5400" dirty="0" smtClean="0">
                <a:solidFill>
                  <a:schemeClr val="bg1"/>
                </a:solidFill>
                <a:latin typeface="Verdana" panose="020B0604030504040204" pitchFamily="34" charset="0"/>
                <a:ea typeface="Verdana" panose="020B0604030504040204" pitchFamily="34" charset="0"/>
              </a:rPr>
              <a:t>Argument</a:t>
            </a:r>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33733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03;p30"/>
          <p:cNvSpPr/>
          <p:nvPr/>
        </p:nvSpPr>
        <p:spPr>
          <a:xfrm>
            <a:off x="2289912" y="478948"/>
            <a:ext cx="4048200" cy="1143005"/>
          </a:xfrm>
          <a:prstGeom prst="rect">
            <a:avLst/>
          </a:prstGeom>
          <a:solidFill>
            <a:srgbClr val="000000">
              <a:alpha val="76920"/>
            </a:srgbClr>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3200" dirty="0" smtClean="0">
                <a:solidFill>
                  <a:schemeClr val="bg1"/>
                </a:solidFill>
                <a:latin typeface="Verdana" panose="020B0604030504040204" pitchFamily="34" charset="0"/>
                <a:ea typeface="Verdana" panose="020B0604030504040204" pitchFamily="34" charset="0"/>
              </a:rPr>
              <a:t>Thesis Writing</a:t>
            </a:r>
            <a:endParaRPr sz="3200" dirty="0">
              <a:solidFill>
                <a:schemeClr val="bg1"/>
              </a:solidFill>
              <a:latin typeface="Verdana" panose="020B0604030504040204" pitchFamily="34" charset="0"/>
              <a:ea typeface="Verdana" panose="020B0604030504040204" pitchFamily="34" charset="0"/>
            </a:endParaRPr>
          </a:p>
        </p:txBody>
      </p:sp>
      <p:sp>
        <p:nvSpPr>
          <p:cNvPr id="10" name="Google Shape;203;p30"/>
          <p:cNvSpPr/>
          <p:nvPr/>
        </p:nvSpPr>
        <p:spPr>
          <a:xfrm>
            <a:off x="2093130" y="2274104"/>
            <a:ext cx="4667168" cy="1645743"/>
          </a:xfrm>
          <a:prstGeom prst="rect">
            <a:avLst/>
          </a:prstGeom>
          <a:solidFill>
            <a:srgbClr val="000000">
              <a:alpha val="76920"/>
            </a:srgbClr>
          </a:solidFill>
          <a:ln>
            <a:noFill/>
          </a:ln>
        </p:spPr>
        <p:txBody>
          <a:bodyPr spcFirstLastPara="1" wrap="square" lIns="91425" tIns="91425" rIns="91425" bIns="91425" anchor="ctr" anchorCtr="0">
            <a:noAutofit/>
          </a:bodyPr>
          <a:lstStyle/>
          <a:p>
            <a:r>
              <a:rPr lang="en-US" b="1" dirty="0">
                <a:solidFill>
                  <a:schemeClr val="bg1"/>
                </a:solidFill>
                <a:latin typeface="Verdana" panose="020B0604030504040204" pitchFamily="34" charset="0"/>
                <a:ea typeface="Verdana" panose="020B0604030504040204" pitchFamily="34" charset="0"/>
              </a:rPr>
              <a:t>Objective:</a:t>
            </a:r>
            <a:r>
              <a:rPr lang="en-US" dirty="0">
                <a:solidFill>
                  <a:schemeClr val="bg1"/>
                </a:solidFill>
                <a:latin typeface="Verdana" panose="020B0604030504040204" pitchFamily="34" charset="0"/>
                <a:ea typeface="Verdana" panose="020B0604030504040204" pitchFamily="34" charset="0"/>
              </a:rPr>
              <a:t> </a:t>
            </a:r>
            <a:r>
              <a:rPr lang="en-US" dirty="0" smtClean="0">
                <a:solidFill>
                  <a:schemeClr val="bg1"/>
                </a:solidFill>
                <a:latin typeface="Verdana" panose="020B0604030504040204" pitchFamily="34" charset="0"/>
                <a:ea typeface="Verdana" panose="020B0604030504040204" pitchFamily="34" charset="0"/>
              </a:rPr>
              <a:t>Evaluate primary source kits and work together as a group to write a thesis about why your topic is significant in history and how it relates to the theme “Triumph &amp; Tragedy”.</a:t>
            </a:r>
            <a:endParaRPr lang="en-US" dirty="0">
              <a:solidFill>
                <a:schemeClr val="bg1"/>
              </a:solidFill>
              <a:latin typeface="Verdana" panose="020B0604030504040204" pitchFamily="34" charset="0"/>
              <a:ea typeface="Verdan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7" y="-11896"/>
            <a:ext cx="4735793"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714" y="0"/>
            <a:ext cx="6710394" cy="51435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912" y="-23792"/>
            <a:ext cx="3975773" cy="5155396"/>
          </a:xfrm>
          <a:prstGeom prst="rect">
            <a:avLst/>
          </a:prstGeom>
        </p:spPr>
      </p:pic>
      <p:sp>
        <p:nvSpPr>
          <p:cNvPr id="13" name="Google Shape;203;p30"/>
          <p:cNvSpPr/>
          <p:nvPr/>
        </p:nvSpPr>
        <p:spPr>
          <a:xfrm>
            <a:off x="2442312" y="631348"/>
            <a:ext cx="4048200" cy="1143005"/>
          </a:xfrm>
          <a:prstGeom prst="rect">
            <a:avLst/>
          </a:prstGeom>
          <a:solidFill>
            <a:srgbClr val="000000">
              <a:alpha val="76920"/>
            </a:srgbClr>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3200" dirty="0" smtClean="0">
                <a:solidFill>
                  <a:schemeClr val="bg1"/>
                </a:solidFill>
                <a:latin typeface="Verdana" panose="020B0604030504040204" pitchFamily="34" charset="0"/>
                <a:ea typeface="Verdana" panose="020B0604030504040204" pitchFamily="34" charset="0"/>
              </a:rPr>
              <a:t>Thesis Writing</a:t>
            </a:r>
            <a:endParaRPr sz="3200" dirty="0">
              <a:solidFill>
                <a:schemeClr val="bg1"/>
              </a:solidFill>
              <a:latin typeface="Verdana" panose="020B0604030504040204" pitchFamily="34" charset="0"/>
              <a:ea typeface="Verdana" panose="020B0604030504040204" pitchFamily="34" charset="0"/>
            </a:endParaRPr>
          </a:p>
        </p:txBody>
      </p:sp>
      <p:sp>
        <p:nvSpPr>
          <p:cNvPr id="14" name="Google Shape;203;p30"/>
          <p:cNvSpPr/>
          <p:nvPr/>
        </p:nvSpPr>
        <p:spPr>
          <a:xfrm>
            <a:off x="1980428" y="2426504"/>
            <a:ext cx="4667168" cy="1645743"/>
          </a:xfrm>
          <a:prstGeom prst="rect">
            <a:avLst/>
          </a:prstGeom>
          <a:solidFill>
            <a:srgbClr val="000000">
              <a:alpha val="76920"/>
            </a:srgbClr>
          </a:solidFill>
          <a:ln>
            <a:noFill/>
          </a:ln>
        </p:spPr>
        <p:txBody>
          <a:bodyPr spcFirstLastPara="1" wrap="square" lIns="91425" tIns="91425" rIns="91425" bIns="91425" anchor="ctr" anchorCtr="0">
            <a:noAutofit/>
          </a:bodyPr>
          <a:lstStyle/>
          <a:p>
            <a:r>
              <a:rPr lang="en-US" b="1" dirty="0">
                <a:solidFill>
                  <a:schemeClr val="bg1"/>
                </a:solidFill>
                <a:latin typeface="Verdana" panose="020B0604030504040204" pitchFamily="34" charset="0"/>
                <a:ea typeface="Verdana" panose="020B0604030504040204" pitchFamily="34" charset="0"/>
              </a:rPr>
              <a:t>Objective:</a:t>
            </a:r>
            <a:r>
              <a:rPr lang="en-US" dirty="0">
                <a:solidFill>
                  <a:schemeClr val="bg1"/>
                </a:solidFill>
                <a:latin typeface="Verdana" panose="020B0604030504040204" pitchFamily="34" charset="0"/>
                <a:ea typeface="Verdana" panose="020B0604030504040204" pitchFamily="34" charset="0"/>
              </a:rPr>
              <a:t> </a:t>
            </a:r>
            <a:r>
              <a:rPr lang="en-US" dirty="0" smtClean="0">
                <a:solidFill>
                  <a:schemeClr val="bg1"/>
                </a:solidFill>
                <a:latin typeface="Verdana" panose="020B0604030504040204" pitchFamily="34" charset="0"/>
                <a:ea typeface="Verdana" panose="020B0604030504040204" pitchFamily="34" charset="0"/>
              </a:rPr>
              <a:t>Analyze the primary source kits and as a group write a thesis that explains why your topic is significant in history and how it relates to the theme “Triumph &amp; Tragedy in History”.</a:t>
            </a:r>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98810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890C58"/>
                </a:solidFill>
                <a:latin typeface="Verdana" panose="020B0604030504040204" pitchFamily="34" charset="0"/>
                <a:ea typeface="Verdana" panose="020B0604030504040204" pitchFamily="34" charset="0"/>
              </a:rPr>
              <a:t>Standards</a:t>
            </a:r>
            <a:endParaRPr lang="en-US" dirty="0">
              <a:solidFill>
                <a:srgbClr val="890C58"/>
              </a:solidFill>
              <a:latin typeface="Verdana" panose="020B0604030504040204" pitchFamily="34" charset="0"/>
              <a:ea typeface="Verdana" panose="020B0604030504040204" pitchFamily="34" charset="0"/>
            </a:endParaRPr>
          </a:p>
        </p:txBody>
      </p:sp>
      <p:sp>
        <p:nvSpPr>
          <p:cNvPr id="5" name="Subtitle 4"/>
          <p:cNvSpPr>
            <a:spLocks noGrp="1"/>
          </p:cNvSpPr>
          <p:nvPr>
            <p:ph type="subTitle" idx="1"/>
          </p:nvPr>
        </p:nvSpPr>
        <p:spPr>
          <a:xfrm>
            <a:off x="173552" y="2680973"/>
            <a:ext cx="4045200" cy="1345500"/>
          </a:xfrm>
        </p:spPr>
        <p:txBody>
          <a:bodyPr/>
          <a:lstStyle/>
          <a:p>
            <a:r>
              <a:rPr lang="en-US" b="1" dirty="0" smtClean="0">
                <a:solidFill>
                  <a:schemeClr val="bg1"/>
                </a:solidFill>
                <a:latin typeface="Verdana" panose="020B0604030504040204" pitchFamily="34" charset="0"/>
                <a:ea typeface="Verdana" panose="020B0604030504040204" pitchFamily="34" charset="0"/>
              </a:rPr>
              <a:t>Differentiation</a:t>
            </a:r>
            <a:endParaRPr lang="en-US" b="1" dirty="0">
              <a:solidFill>
                <a:schemeClr val="bg1"/>
              </a:solidFill>
              <a:latin typeface="Verdana" panose="020B0604030504040204" pitchFamily="34" charset="0"/>
              <a:ea typeface="Verdana" panose="020B0604030504040204" pitchFamily="34" charset="0"/>
            </a:endParaRPr>
          </a:p>
        </p:txBody>
      </p:sp>
      <p:pic>
        <p:nvPicPr>
          <p:cNvPr id="7" name="Google Shape;79;p14"/>
          <p:cNvPicPr preferRelativeResize="0"/>
          <p:nvPr/>
        </p:nvPicPr>
        <p:blipFill>
          <a:blip r:embed="rId2">
            <a:alphaModFix/>
          </a:blip>
          <a:stretch>
            <a:fillRect/>
          </a:stretch>
        </p:blipFill>
        <p:spPr>
          <a:xfrm>
            <a:off x="4558145" y="0"/>
            <a:ext cx="4585855" cy="5143500"/>
          </a:xfrm>
          <a:prstGeom prst="rect">
            <a:avLst/>
          </a:prstGeom>
          <a:solidFill>
            <a:srgbClr val="890C58"/>
          </a:solidFill>
          <a:ln>
            <a:noFill/>
          </a:ln>
        </p:spPr>
      </p:pic>
      <p:pic>
        <p:nvPicPr>
          <p:cNvPr id="8" name="Google Shape;80;p14" descr="Piece of duct tape sticking a note to the slide"/>
          <p:cNvPicPr preferRelativeResize="0"/>
          <p:nvPr/>
        </p:nvPicPr>
        <p:blipFill rotWithShape="1">
          <a:blip r:embed="rId3">
            <a:alphaModFix/>
          </a:blip>
          <a:srcRect l="9244" t="5926" r="2118" b="10011"/>
          <a:stretch/>
        </p:blipFill>
        <p:spPr>
          <a:xfrm rot="154828">
            <a:off x="5740119" y="46270"/>
            <a:ext cx="2072000" cy="736050"/>
          </a:xfrm>
          <a:prstGeom prst="rect">
            <a:avLst/>
          </a:prstGeom>
          <a:noFill/>
          <a:ln>
            <a:noFill/>
          </a:ln>
        </p:spPr>
      </p:pic>
      <p:sp>
        <p:nvSpPr>
          <p:cNvPr id="10" name="Google Shape;82;p14"/>
          <p:cNvSpPr txBox="1">
            <a:spLocks/>
          </p:cNvSpPr>
          <p:nvPr/>
        </p:nvSpPr>
        <p:spPr>
          <a:xfrm>
            <a:off x="5236931" y="1042403"/>
            <a:ext cx="3432900" cy="332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buFont typeface="Lato"/>
              <a:buNone/>
            </a:pPr>
            <a:endParaRPr lang="en-US" sz="1200" dirty="0" smtClean="0">
              <a:latin typeface="Raleway"/>
              <a:ea typeface="Raleway"/>
              <a:cs typeface="Raleway"/>
              <a:sym typeface="Raleway"/>
            </a:endParaRPr>
          </a:p>
          <a:p>
            <a:pPr indent="-317500">
              <a:spcBef>
                <a:spcPts val="1600"/>
              </a:spcBef>
              <a:buClr>
                <a:srgbClr val="890C58"/>
              </a:buClr>
              <a:buSzPts val="1400"/>
              <a:buFont typeface="Raleway"/>
              <a:buChar char="➔"/>
            </a:pPr>
            <a:r>
              <a:rPr lang="en-US" b="1" dirty="0" smtClean="0">
                <a:solidFill>
                  <a:srgbClr val="890C58"/>
                </a:solidFill>
                <a:latin typeface="Verdana"/>
                <a:ea typeface="Verdana"/>
                <a:cs typeface="Verdana"/>
                <a:sym typeface="Verdana"/>
              </a:rPr>
              <a:t>Standards</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CCSS WHST, CCSS SL</a:t>
            </a:r>
          </a:p>
          <a:p>
            <a:pPr indent="-317500">
              <a:spcBef>
                <a:spcPts val="1000"/>
              </a:spcBef>
              <a:buClr>
                <a:srgbClr val="890C58"/>
              </a:buClr>
              <a:buSzPts val="1400"/>
              <a:buFont typeface="Raleway"/>
              <a:buChar char="➔"/>
            </a:pPr>
            <a:r>
              <a:rPr lang="en-US" b="1" dirty="0" smtClean="0">
                <a:solidFill>
                  <a:srgbClr val="890C58"/>
                </a:solidFill>
                <a:latin typeface="Verdana"/>
                <a:ea typeface="Verdana"/>
                <a:cs typeface="Verdana"/>
                <a:sym typeface="Verdana"/>
              </a:rPr>
              <a:t>Differentiate</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Keep the language basic, offer formulas for thesis writing, show lots of examples, make comparisons.</a:t>
            </a:r>
          </a:p>
        </p:txBody>
      </p:sp>
      <p:pic>
        <p:nvPicPr>
          <p:cNvPr id="11" name="Google Shape;83;p14"/>
          <p:cNvPicPr preferRelativeResize="0"/>
          <p:nvPr/>
        </p:nvPicPr>
        <p:blipFill>
          <a:blip r:embed="rId4">
            <a:alphaModFix/>
          </a:blip>
          <a:stretch>
            <a:fillRect/>
          </a:stretch>
        </p:blipFill>
        <p:spPr>
          <a:xfrm>
            <a:off x="250600" y="4476775"/>
            <a:ext cx="1059774" cy="504000"/>
          </a:xfrm>
          <a:prstGeom prst="rect">
            <a:avLst/>
          </a:prstGeom>
          <a:noFill/>
          <a:ln>
            <a:noFill/>
          </a:ln>
        </p:spPr>
      </p:pic>
    </p:spTree>
    <p:extLst>
      <p:ext uri="{BB962C8B-B14F-4D97-AF65-F5344CB8AC3E}">
        <p14:creationId xmlns:p14="http://schemas.microsoft.com/office/powerpoint/2010/main" val="299198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5400" dirty="0" smtClean="0">
                <a:solidFill>
                  <a:schemeClr val="bg1"/>
                </a:solidFill>
                <a:latin typeface="Verdana" panose="020B0604030504040204" pitchFamily="34" charset="0"/>
                <a:ea typeface="Verdana" panose="020B0604030504040204" pitchFamily="34" charset="0"/>
              </a:rPr>
              <a:t>Project Production</a:t>
            </a:r>
            <a:endParaRPr lang="en-US" dirty="0">
              <a:solidFill>
                <a:schemeClr val="bg1"/>
              </a:solidFill>
              <a:latin typeface="Verdana" panose="020B0604030504040204" pitchFamily="34" charset="0"/>
              <a:ea typeface="Verdana" panose="020B0604030504040204" pitchFamily="34" charset="0"/>
            </a:endParaRPr>
          </a:p>
        </p:txBody>
      </p:sp>
      <p:sp>
        <p:nvSpPr>
          <p:cNvPr id="2" name="TextBox 1"/>
          <p:cNvSpPr txBox="1"/>
          <p:nvPr/>
        </p:nvSpPr>
        <p:spPr>
          <a:xfrm>
            <a:off x="2216727" y="3740727"/>
            <a:ext cx="6123709" cy="738664"/>
          </a:xfrm>
          <a:prstGeom prst="rect">
            <a:avLst/>
          </a:prstGeom>
          <a:noFill/>
        </p:spPr>
        <p:txBody>
          <a:bodyPr wrap="square" rtlCol="0">
            <a:spAutoFit/>
          </a:bodyPr>
          <a:lstStyle/>
          <a:p>
            <a:r>
              <a:rPr lang="en-US" dirty="0" smtClean="0">
                <a:solidFill>
                  <a:schemeClr val="bg1"/>
                </a:solidFill>
                <a:latin typeface="Verdana" panose="020B0604030504040204" pitchFamily="34" charset="0"/>
                <a:ea typeface="Verdana" panose="020B0604030504040204" pitchFamily="34" charset="0"/>
              </a:rPr>
              <a:t>Put together </a:t>
            </a:r>
            <a:r>
              <a:rPr lang="en-US" dirty="0" smtClean="0">
                <a:solidFill>
                  <a:schemeClr val="bg1"/>
                </a:solidFill>
                <a:latin typeface="Verdana" panose="020B0604030504040204" pitchFamily="34" charset="0"/>
                <a:ea typeface="Verdana" panose="020B0604030504040204" pitchFamily="34" charset="0"/>
              </a:rPr>
              <a:t>deconstructed </a:t>
            </a:r>
            <a:r>
              <a:rPr lang="en-US" dirty="0" smtClean="0">
                <a:solidFill>
                  <a:schemeClr val="bg1"/>
                </a:solidFill>
                <a:latin typeface="Verdana" panose="020B0604030504040204" pitchFamily="34" charset="0"/>
                <a:ea typeface="Verdana" panose="020B0604030504040204" pitchFamily="34" charset="0"/>
              </a:rPr>
              <a:t>exhibit titled “Sgt. Roger Atherton: An Idaho Infantryman Experiences Triumph &amp; Tragedy During World War I”</a:t>
            </a:r>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43032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890C58"/>
                </a:solidFill>
                <a:latin typeface="Verdana" panose="020B0604030504040204" pitchFamily="34" charset="0"/>
                <a:ea typeface="Verdana" panose="020B0604030504040204" pitchFamily="34" charset="0"/>
              </a:rPr>
              <a:t>Standards</a:t>
            </a:r>
            <a:endParaRPr lang="en-US" dirty="0">
              <a:solidFill>
                <a:srgbClr val="890C58"/>
              </a:solidFill>
              <a:latin typeface="Verdana" panose="020B0604030504040204" pitchFamily="34" charset="0"/>
              <a:ea typeface="Verdana" panose="020B0604030504040204" pitchFamily="34" charset="0"/>
            </a:endParaRPr>
          </a:p>
        </p:txBody>
      </p:sp>
      <p:sp>
        <p:nvSpPr>
          <p:cNvPr id="5" name="Subtitle 4"/>
          <p:cNvSpPr>
            <a:spLocks noGrp="1"/>
          </p:cNvSpPr>
          <p:nvPr>
            <p:ph type="subTitle" idx="1"/>
          </p:nvPr>
        </p:nvSpPr>
        <p:spPr>
          <a:xfrm>
            <a:off x="173552" y="2680973"/>
            <a:ext cx="4045200" cy="1345500"/>
          </a:xfrm>
        </p:spPr>
        <p:txBody>
          <a:bodyPr/>
          <a:lstStyle/>
          <a:p>
            <a:r>
              <a:rPr lang="en-US" b="1" dirty="0" smtClean="0">
                <a:solidFill>
                  <a:schemeClr val="bg1"/>
                </a:solidFill>
                <a:latin typeface="Verdana" panose="020B0604030504040204" pitchFamily="34" charset="0"/>
                <a:ea typeface="Verdana" panose="020B0604030504040204" pitchFamily="34" charset="0"/>
              </a:rPr>
              <a:t>Differentiation</a:t>
            </a:r>
            <a:endParaRPr lang="en-US" b="1" dirty="0">
              <a:solidFill>
                <a:schemeClr val="bg1"/>
              </a:solidFill>
              <a:latin typeface="Verdana" panose="020B0604030504040204" pitchFamily="34" charset="0"/>
              <a:ea typeface="Verdana" panose="020B0604030504040204" pitchFamily="34" charset="0"/>
            </a:endParaRPr>
          </a:p>
        </p:txBody>
      </p:sp>
      <p:pic>
        <p:nvPicPr>
          <p:cNvPr id="7" name="Google Shape;79;p14"/>
          <p:cNvPicPr preferRelativeResize="0"/>
          <p:nvPr/>
        </p:nvPicPr>
        <p:blipFill>
          <a:blip r:embed="rId2">
            <a:alphaModFix/>
          </a:blip>
          <a:stretch>
            <a:fillRect/>
          </a:stretch>
        </p:blipFill>
        <p:spPr>
          <a:xfrm>
            <a:off x="4558145" y="0"/>
            <a:ext cx="4585855" cy="5143500"/>
          </a:xfrm>
          <a:prstGeom prst="rect">
            <a:avLst/>
          </a:prstGeom>
          <a:solidFill>
            <a:srgbClr val="890C58"/>
          </a:solidFill>
          <a:ln>
            <a:noFill/>
          </a:ln>
        </p:spPr>
      </p:pic>
      <p:pic>
        <p:nvPicPr>
          <p:cNvPr id="8" name="Google Shape;80;p14" descr="Piece of duct tape sticking a note to the slide"/>
          <p:cNvPicPr preferRelativeResize="0"/>
          <p:nvPr/>
        </p:nvPicPr>
        <p:blipFill rotWithShape="1">
          <a:blip r:embed="rId3">
            <a:alphaModFix/>
          </a:blip>
          <a:srcRect l="9244" t="5926" r="2118" b="10011"/>
          <a:stretch/>
        </p:blipFill>
        <p:spPr>
          <a:xfrm rot="154828">
            <a:off x="5740119" y="46270"/>
            <a:ext cx="2072000" cy="736050"/>
          </a:xfrm>
          <a:prstGeom prst="rect">
            <a:avLst/>
          </a:prstGeom>
          <a:noFill/>
          <a:ln>
            <a:noFill/>
          </a:ln>
        </p:spPr>
      </p:pic>
      <p:sp>
        <p:nvSpPr>
          <p:cNvPr id="10" name="Google Shape;82;p14"/>
          <p:cNvSpPr txBox="1">
            <a:spLocks/>
          </p:cNvSpPr>
          <p:nvPr/>
        </p:nvSpPr>
        <p:spPr>
          <a:xfrm>
            <a:off x="5236931" y="1042403"/>
            <a:ext cx="3432900" cy="332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buFont typeface="Lato"/>
              <a:buNone/>
            </a:pPr>
            <a:endParaRPr lang="en-US" sz="1200" dirty="0" smtClean="0">
              <a:latin typeface="Raleway"/>
              <a:ea typeface="Raleway"/>
              <a:cs typeface="Raleway"/>
              <a:sym typeface="Raleway"/>
            </a:endParaRPr>
          </a:p>
          <a:p>
            <a:pPr indent="-317500">
              <a:spcBef>
                <a:spcPts val="1600"/>
              </a:spcBef>
              <a:buClr>
                <a:srgbClr val="890C58"/>
              </a:buClr>
              <a:buSzPts val="1400"/>
              <a:buFont typeface="Raleway"/>
              <a:buChar char="➔"/>
            </a:pPr>
            <a:r>
              <a:rPr lang="en-US" b="1" dirty="0" smtClean="0">
                <a:solidFill>
                  <a:srgbClr val="890C58"/>
                </a:solidFill>
                <a:latin typeface="Verdana"/>
                <a:ea typeface="Verdana"/>
                <a:cs typeface="Verdana"/>
                <a:sym typeface="Verdana"/>
              </a:rPr>
              <a:t>Standards</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CCSS RH, CCSS WHST, CCSS SL</a:t>
            </a:r>
          </a:p>
          <a:p>
            <a:pPr indent="-317500">
              <a:spcBef>
                <a:spcPts val="1000"/>
              </a:spcBef>
              <a:buClr>
                <a:srgbClr val="890C58"/>
              </a:buClr>
              <a:buSzPts val="1400"/>
              <a:buFont typeface="Raleway"/>
              <a:buChar char="➔"/>
            </a:pPr>
            <a:r>
              <a:rPr lang="en-US" b="1" dirty="0" smtClean="0">
                <a:solidFill>
                  <a:srgbClr val="890C58"/>
                </a:solidFill>
                <a:latin typeface="Verdana"/>
                <a:ea typeface="Verdana"/>
                <a:cs typeface="Verdana"/>
                <a:sym typeface="Verdana"/>
              </a:rPr>
              <a:t>Differentiate</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Use graphic organizers, encourage creativity, get feedback from a variety of people</a:t>
            </a:r>
          </a:p>
        </p:txBody>
      </p:sp>
      <p:pic>
        <p:nvPicPr>
          <p:cNvPr id="11" name="Google Shape;83;p14"/>
          <p:cNvPicPr preferRelativeResize="0"/>
          <p:nvPr/>
        </p:nvPicPr>
        <p:blipFill>
          <a:blip r:embed="rId4">
            <a:alphaModFix/>
          </a:blip>
          <a:stretch>
            <a:fillRect/>
          </a:stretch>
        </p:blipFill>
        <p:spPr>
          <a:xfrm>
            <a:off x="250600" y="4476775"/>
            <a:ext cx="1059774" cy="504000"/>
          </a:xfrm>
          <a:prstGeom prst="rect">
            <a:avLst/>
          </a:prstGeom>
          <a:noFill/>
          <a:ln>
            <a:noFill/>
          </a:ln>
        </p:spPr>
      </p:pic>
    </p:spTree>
    <p:extLst>
      <p:ext uri="{BB962C8B-B14F-4D97-AF65-F5344CB8AC3E}">
        <p14:creationId xmlns:p14="http://schemas.microsoft.com/office/powerpoint/2010/main" val="3783100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5400" dirty="0" smtClean="0">
                <a:solidFill>
                  <a:schemeClr val="bg1"/>
                </a:solidFill>
                <a:latin typeface="Verdana" panose="020B0604030504040204" pitchFamily="34" charset="0"/>
                <a:ea typeface="Verdana" panose="020B0604030504040204" pitchFamily="34" charset="0"/>
              </a:rPr>
              <a:t>Annual Theme</a:t>
            </a:r>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8886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5400" dirty="0" smtClean="0">
                <a:solidFill>
                  <a:schemeClr val="bg1"/>
                </a:solidFill>
                <a:latin typeface="Verdana" panose="020B0604030504040204" pitchFamily="34" charset="0"/>
                <a:ea typeface="Verdana" panose="020B0604030504040204" pitchFamily="34" charset="0"/>
              </a:rPr>
              <a:t>SCATTEGORIES</a:t>
            </a:r>
            <a:endParaRPr lang="en-US" dirty="0">
              <a:solidFill>
                <a:schemeClr val="bg1"/>
              </a:solidFill>
              <a:latin typeface="Verdana" panose="020B0604030504040204" pitchFamily="34" charset="0"/>
              <a:ea typeface="Verdana" panose="020B0604030504040204" pitchFamily="34" charset="0"/>
            </a:endParaRPr>
          </a:p>
        </p:txBody>
      </p:sp>
      <p:sp>
        <p:nvSpPr>
          <p:cNvPr id="4" name="Subtitle 3"/>
          <p:cNvSpPr>
            <a:spLocks noGrp="1"/>
          </p:cNvSpPr>
          <p:nvPr>
            <p:ph type="subTitle" idx="1"/>
          </p:nvPr>
        </p:nvSpPr>
        <p:spPr/>
        <p:txBody>
          <a:bodyPr/>
          <a:lstStyle/>
          <a:p>
            <a:r>
              <a:rPr lang="en-US" dirty="0" smtClean="0"/>
              <a:t>You have 3 minutes to come up with as many topic ideas as you can!  Ready, set, go!</a:t>
            </a:r>
            <a:endParaRPr lang="en-US" dirty="0"/>
          </a:p>
        </p:txBody>
      </p:sp>
    </p:spTree>
    <p:extLst>
      <p:ext uri="{BB962C8B-B14F-4D97-AF65-F5344CB8AC3E}">
        <p14:creationId xmlns:p14="http://schemas.microsoft.com/office/powerpoint/2010/main" val="134816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0440" y="0"/>
            <a:ext cx="3433560" cy="5143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5" y="0"/>
            <a:ext cx="343356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232" y="164460"/>
            <a:ext cx="3433560" cy="5143500"/>
          </a:xfrm>
          <a:prstGeom prst="rect">
            <a:avLst/>
          </a:prstGeom>
        </p:spPr>
      </p:pic>
      <p:sp>
        <p:nvSpPr>
          <p:cNvPr id="9" name="Google Shape;203;p30"/>
          <p:cNvSpPr/>
          <p:nvPr/>
        </p:nvSpPr>
        <p:spPr>
          <a:xfrm>
            <a:off x="2289912" y="478948"/>
            <a:ext cx="4048200" cy="1143005"/>
          </a:xfrm>
          <a:prstGeom prst="rect">
            <a:avLst/>
          </a:prstGeom>
          <a:solidFill>
            <a:srgbClr val="000000">
              <a:alpha val="76920"/>
            </a:srgbClr>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3200" dirty="0" smtClean="0">
                <a:solidFill>
                  <a:schemeClr val="bg1"/>
                </a:solidFill>
                <a:latin typeface="Verdana" panose="020B0604030504040204" pitchFamily="34" charset="0"/>
                <a:ea typeface="Verdana" panose="020B0604030504040204" pitchFamily="34" charset="0"/>
              </a:rPr>
              <a:t>Absent Narratives</a:t>
            </a:r>
            <a:endParaRPr sz="3200" dirty="0">
              <a:solidFill>
                <a:schemeClr val="bg1"/>
              </a:solidFill>
              <a:latin typeface="Verdana" panose="020B0604030504040204" pitchFamily="34" charset="0"/>
              <a:ea typeface="Verdana" panose="020B0604030504040204" pitchFamily="34" charset="0"/>
            </a:endParaRPr>
          </a:p>
        </p:txBody>
      </p:sp>
      <p:sp>
        <p:nvSpPr>
          <p:cNvPr id="10" name="Google Shape;203;p30"/>
          <p:cNvSpPr/>
          <p:nvPr/>
        </p:nvSpPr>
        <p:spPr>
          <a:xfrm>
            <a:off x="2093130" y="2274104"/>
            <a:ext cx="4667168" cy="1645743"/>
          </a:xfrm>
          <a:prstGeom prst="rect">
            <a:avLst/>
          </a:prstGeom>
          <a:solidFill>
            <a:srgbClr val="000000">
              <a:alpha val="76920"/>
            </a:srgbClr>
          </a:solidFill>
          <a:ln>
            <a:noFill/>
          </a:ln>
        </p:spPr>
        <p:txBody>
          <a:bodyPr spcFirstLastPara="1" wrap="square" lIns="91425" tIns="91425" rIns="91425" bIns="91425" anchor="ctr" anchorCtr="0">
            <a:noAutofit/>
          </a:bodyPr>
          <a:lstStyle/>
          <a:p>
            <a:r>
              <a:rPr lang="en-US" b="1" dirty="0">
                <a:solidFill>
                  <a:schemeClr val="bg1"/>
                </a:solidFill>
                <a:latin typeface="Verdana" panose="020B0604030504040204" pitchFamily="34" charset="0"/>
                <a:ea typeface="Verdana" panose="020B0604030504040204" pitchFamily="34" charset="0"/>
              </a:rPr>
              <a:t>Objective:</a:t>
            </a:r>
            <a:r>
              <a:rPr lang="en-US" dirty="0">
                <a:solidFill>
                  <a:schemeClr val="bg1"/>
                </a:solidFill>
                <a:latin typeface="Verdana" panose="020B0604030504040204" pitchFamily="34" charset="0"/>
                <a:ea typeface="Verdana" panose="020B0604030504040204" pitchFamily="34" charset="0"/>
              </a:rPr>
              <a:t> Think about topic ideas that may have been left out or overwritten by the dominant story of history. These people or groups were involved in major events in history, but you do not traditionally see their stories in textbooks or the media. </a:t>
            </a:r>
          </a:p>
        </p:txBody>
      </p:sp>
    </p:spTree>
    <p:extLst>
      <p:ext uri="{BB962C8B-B14F-4D97-AF65-F5344CB8AC3E}">
        <p14:creationId xmlns:p14="http://schemas.microsoft.com/office/powerpoint/2010/main" val="2900854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71725" y="630225"/>
            <a:ext cx="6331500" cy="921484"/>
          </a:xfrm>
        </p:spPr>
        <p:txBody>
          <a:bodyPr/>
          <a:lstStyle/>
          <a:p>
            <a:pPr algn="ctr"/>
            <a:r>
              <a:rPr lang="en-US" sz="2800" dirty="0" smtClean="0">
                <a:solidFill>
                  <a:schemeClr val="bg1"/>
                </a:solidFill>
                <a:latin typeface="Verdana" panose="020B0604030504040204" pitchFamily="34" charset="0"/>
                <a:ea typeface="Verdana" panose="020B0604030504040204" pitchFamily="34" charset="0"/>
              </a:rPr>
              <a:t>Best Practices: Topic Selection</a:t>
            </a:r>
            <a:endParaRPr lang="en-US" sz="2400" dirty="0">
              <a:solidFill>
                <a:schemeClr val="bg1"/>
              </a:solidFill>
              <a:latin typeface="Verdana" panose="020B0604030504040204" pitchFamily="34" charset="0"/>
              <a:ea typeface="Verdana" panose="020B0604030504040204" pitchFamily="34" charset="0"/>
            </a:endParaRPr>
          </a:p>
        </p:txBody>
      </p:sp>
      <p:sp>
        <p:nvSpPr>
          <p:cNvPr id="4" name="Subtitle 3"/>
          <p:cNvSpPr>
            <a:spLocks noGrp="1"/>
          </p:cNvSpPr>
          <p:nvPr>
            <p:ph type="subTitle" idx="1"/>
          </p:nvPr>
        </p:nvSpPr>
        <p:spPr>
          <a:xfrm>
            <a:off x="2371725" y="1482436"/>
            <a:ext cx="6331500" cy="3205532"/>
          </a:xfrm>
        </p:spPr>
        <p:txBody>
          <a:bodyPr/>
          <a:lstStyle/>
          <a:p>
            <a:pPr marL="400050" indent="-285750">
              <a:buFont typeface="Arial" panose="020B0604020202020204" pitchFamily="34" charset="0"/>
              <a:buChar char="•"/>
            </a:pPr>
            <a:r>
              <a:rPr lang="en-US" dirty="0">
                <a:solidFill>
                  <a:schemeClr val="bg1"/>
                </a:solidFill>
              </a:rPr>
              <a:t>Pick a topic with a definite beginning and end.</a:t>
            </a:r>
          </a:p>
          <a:p>
            <a:pPr marL="400050" indent="-285750">
              <a:buFont typeface="Arial" panose="020B0604020202020204" pitchFamily="34" charset="0"/>
              <a:buChar char="•"/>
            </a:pPr>
            <a:r>
              <a:rPr lang="en-US" dirty="0">
                <a:solidFill>
                  <a:schemeClr val="bg1"/>
                </a:solidFill>
              </a:rPr>
              <a:t>Use children’s books.</a:t>
            </a:r>
          </a:p>
          <a:p>
            <a:pPr marL="400050" indent="-285750">
              <a:buFont typeface="Arial" panose="020B0604020202020204" pitchFamily="34" charset="0"/>
              <a:buChar char="•"/>
            </a:pPr>
            <a:r>
              <a:rPr lang="en-US" dirty="0">
                <a:solidFill>
                  <a:schemeClr val="bg1"/>
                </a:solidFill>
              </a:rPr>
              <a:t>Suggest 20th century topics for struggling readers. </a:t>
            </a:r>
          </a:p>
          <a:p>
            <a:pPr marL="400050" indent="-285750">
              <a:buFont typeface="Arial" panose="020B0604020202020204" pitchFamily="34" charset="0"/>
              <a:buChar char="•"/>
            </a:pPr>
            <a:r>
              <a:rPr lang="en-US" dirty="0">
                <a:solidFill>
                  <a:schemeClr val="bg1"/>
                </a:solidFill>
              </a:rPr>
              <a:t>Guide students away from topics that are too recent or not significant enough. </a:t>
            </a:r>
          </a:p>
          <a:p>
            <a:pPr marL="400050" indent="-285750">
              <a:buFont typeface="Arial" panose="020B0604020202020204" pitchFamily="34" charset="0"/>
              <a:buChar char="•"/>
            </a:pPr>
            <a:r>
              <a:rPr lang="en-US" dirty="0">
                <a:solidFill>
                  <a:schemeClr val="bg1"/>
                </a:solidFill>
              </a:rPr>
              <a:t>Students should choose a topic that they can relate to. </a:t>
            </a:r>
          </a:p>
          <a:p>
            <a:pPr marL="400050" indent="-285750">
              <a:buFont typeface="Arial" panose="020B0604020202020204" pitchFamily="34" charset="0"/>
              <a:buChar char="•"/>
            </a:pPr>
            <a:r>
              <a:rPr lang="en-US" dirty="0">
                <a:solidFill>
                  <a:schemeClr val="bg1"/>
                </a:solidFill>
              </a:rPr>
              <a:t>Avoid the most obvious topics, or look at them from a different angle. </a:t>
            </a:r>
          </a:p>
          <a:p>
            <a:pPr marL="400050" indent="-285750">
              <a:buFont typeface="Arial" panose="020B0604020202020204" pitchFamily="34" charset="0"/>
              <a:buChar char="•"/>
            </a:pPr>
            <a:r>
              <a:rPr lang="en-US" dirty="0">
                <a:solidFill>
                  <a:schemeClr val="bg1"/>
                </a:solidFill>
              </a:rPr>
              <a:t>Consider local topics. </a:t>
            </a:r>
          </a:p>
          <a:p>
            <a:pPr marL="400050" indent="-285750">
              <a:buFont typeface="Arial" panose="020B0604020202020204" pitchFamily="34" charset="0"/>
              <a:buChar char="•"/>
            </a:pPr>
            <a:r>
              <a:rPr lang="en-US" dirty="0">
                <a:solidFill>
                  <a:schemeClr val="bg1"/>
                </a:solidFill>
              </a:rPr>
              <a:t>Discourage students from doing internet research until they have a working knowledge of their topic gained from books.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87" y="1211350"/>
            <a:ext cx="2062752" cy="3090019"/>
          </a:xfrm>
          <a:prstGeom prst="rect">
            <a:avLst/>
          </a:prstGeom>
        </p:spPr>
      </p:pic>
    </p:spTree>
    <p:extLst>
      <p:ext uri="{BB962C8B-B14F-4D97-AF65-F5344CB8AC3E}">
        <p14:creationId xmlns:p14="http://schemas.microsoft.com/office/powerpoint/2010/main" val="2761689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890C58"/>
                </a:solidFill>
                <a:latin typeface="Verdana" panose="020B0604030504040204" pitchFamily="34" charset="0"/>
                <a:ea typeface="Verdana" panose="020B0604030504040204" pitchFamily="34" charset="0"/>
              </a:rPr>
              <a:t>Standards</a:t>
            </a:r>
            <a:endParaRPr lang="en-US" dirty="0">
              <a:solidFill>
                <a:srgbClr val="890C58"/>
              </a:solidFill>
              <a:latin typeface="Verdana" panose="020B0604030504040204" pitchFamily="34" charset="0"/>
              <a:ea typeface="Verdana" panose="020B0604030504040204" pitchFamily="34" charset="0"/>
            </a:endParaRPr>
          </a:p>
        </p:txBody>
      </p:sp>
      <p:sp>
        <p:nvSpPr>
          <p:cNvPr id="5" name="Subtitle 4"/>
          <p:cNvSpPr>
            <a:spLocks noGrp="1"/>
          </p:cNvSpPr>
          <p:nvPr>
            <p:ph type="subTitle" idx="1"/>
          </p:nvPr>
        </p:nvSpPr>
        <p:spPr>
          <a:xfrm>
            <a:off x="173552" y="2680973"/>
            <a:ext cx="4045200" cy="1345500"/>
          </a:xfrm>
        </p:spPr>
        <p:txBody>
          <a:bodyPr/>
          <a:lstStyle/>
          <a:p>
            <a:r>
              <a:rPr lang="en-US" b="1" dirty="0" smtClean="0">
                <a:solidFill>
                  <a:schemeClr val="bg1"/>
                </a:solidFill>
                <a:latin typeface="Verdana" panose="020B0604030504040204" pitchFamily="34" charset="0"/>
                <a:ea typeface="Verdana" panose="020B0604030504040204" pitchFamily="34" charset="0"/>
              </a:rPr>
              <a:t>Differentiation</a:t>
            </a:r>
            <a:endParaRPr lang="en-US" b="1" dirty="0">
              <a:solidFill>
                <a:schemeClr val="bg1"/>
              </a:solidFill>
              <a:latin typeface="Verdana" panose="020B0604030504040204" pitchFamily="34" charset="0"/>
              <a:ea typeface="Verdana" panose="020B0604030504040204" pitchFamily="34" charset="0"/>
            </a:endParaRPr>
          </a:p>
        </p:txBody>
      </p:sp>
      <p:pic>
        <p:nvPicPr>
          <p:cNvPr id="7" name="Google Shape;79;p14"/>
          <p:cNvPicPr preferRelativeResize="0"/>
          <p:nvPr/>
        </p:nvPicPr>
        <p:blipFill>
          <a:blip r:embed="rId2">
            <a:alphaModFix/>
          </a:blip>
          <a:stretch>
            <a:fillRect/>
          </a:stretch>
        </p:blipFill>
        <p:spPr>
          <a:xfrm>
            <a:off x="4558145" y="0"/>
            <a:ext cx="4585855" cy="5143500"/>
          </a:xfrm>
          <a:prstGeom prst="rect">
            <a:avLst/>
          </a:prstGeom>
          <a:solidFill>
            <a:srgbClr val="890C58"/>
          </a:solidFill>
          <a:ln>
            <a:noFill/>
          </a:ln>
        </p:spPr>
      </p:pic>
      <p:pic>
        <p:nvPicPr>
          <p:cNvPr id="8" name="Google Shape;80;p14" descr="Piece of duct tape sticking a note to the slide"/>
          <p:cNvPicPr preferRelativeResize="0"/>
          <p:nvPr/>
        </p:nvPicPr>
        <p:blipFill rotWithShape="1">
          <a:blip r:embed="rId3">
            <a:alphaModFix/>
          </a:blip>
          <a:srcRect l="9244" t="5926" r="2118" b="10011"/>
          <a:stretch/>
        </p:blipFill>
        <p:spPr>
          <a:xfrm rot="154828">
            <a:off x="5740119" y="46270"/>
            <a:ext cx="2072000" cy="736050"/>
          </a:xfrm>
          <a:prstGeom prst="rect">
            <a:avLst/>
          </a:prstGeom>
          <a:noFill/>
          <a:ln>
            <a:noFill/>
          </a:ln>
        </p:spPr>
      </p:pic>
      <p:sp>
        <p:nvSpPr>
          <p:cNvPr id="10" name="Google Shape;82;p14"/>
          <p:cNvSpPr txBox="1">
            <a:spLocks/>
          </p:cNvSpPr>
          <p:nvPr/>
        </p:nvSpPr>
        <p:spPr>
          <a:xfrm>
            <a:off x="5236931" y="1042403"/>
            <a:ext cx="3432900" cy="332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buFont typeface="Lato"/>
              <a:buNone/>
            </a:pPr>
            <a:endParaRPr lang="en-US" sz="1200" dirty="0" smtClean="0">
              <a:latin typeface="Raleway"/>
              <a:ea typeface="Raleway"/>
              <a:cs typeface="Raleway"/>
              <a:sym typeface="Raleway"/>
            </a:endParaRPr>
          </a:p>
          <a:p>
            <a:pPr indent="-317500">
              <a:spcBef>
                <a:spcPts val="1600"/>
              </a:spcBef>
              <a:buClr>
                <a:srgbClr val="890C58"/>
              </a:buClr>
              <a:buSzPts val="1400"/>
              <a:buFont typeface="Raleway"/>
              <a:buChar char="➔"/>
            </a:pPr>
            <a:r>
              <a:rPr lang="en-US" b="1" dirty="0" smtClean="0">
                <a:solidFill>
                  <a:srgbClr val="890C58"/>
                </a:solidFill>
                <a:latin typeface="Verdana"/>
                <a:ea typeface="Verdana"/>
                <a:cs typeface="Verdana"/>
                <a:sym typeface="Verdana"/>
              </a:rPr>
              <a:t>Standards</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CCSS WHST 6 Technology, CCSS SL 1 Collaboration, CCSS SL 3 Bias</a:t>
            </a:r>
          </a:p>
          <a:p>
            <a:pPr indent="-317500">
              <a:spcBef>
                <a:spcPts val="1000"/>
              </a:spcBef>
              <a:buClr>
                <a:srgbClr val="890C58"/>
              </a:buClr>
              <a:buSzPts val="1400"/>
              <a:buFont typeface="Raleway"/>
              <a:buChar char="➔"/>
            </a:pPr>
            <a:r>
              <a:rPr lang="en-US" b="1" dirty="0" smtClean="0">
                <a:solidFill>
                  <a:srgbClr val="890C58"/>
                </a:solidFill>
                <a:latin typeface="Verdana"/>
                <a:ea typeface="Verdana"/>
                <a:cs typeface="Verdana"/>
                <a:sym typeface="Verdana"/>
              </a:rPr>
              <a:t>Differentiate</a:t>
            </a:r>
            <a:r>
              <a:rPr lang="en-US" sz="1400" dirty="0" smtClean="0">
                <a:latin typeface="Verdana"/>
                <a:ea typeface="Verdana"/>
                <a:cs typeface="Verdana"/>
                <a:sym typeface="Verdana"/>
              </a:rPr>
              <a:t/>
            </a:r>
            <a:br>
              <a:rPr lang="en-US" sz="1400" dirty="0" smtClean="0">
                <a:latin typeface="Verdana"/>
                <a:ea typeface="Verdana"/>
                <a:cs typeface="Verdana"/>
                <a:sym typeface="Verdana"/>
              </a:rPr>
            </a:br>
            <a:r>
              <a:rPr lang="en-US" sz="1200" dirty="0" smtClean="0">
                <a:latin typeface="Verdana"/>
                <a:ea typeface="Verdana"/>
                <a:cs typeface="Verdana"/>
                <a:sym typeface="Verdana"/>
              </a:rPr>
              <a:t>Use children's books, select relatable topics, varying complexity, match student interests.</a:t>
            </a:r>
          </a:p>
        </p:txBody>
      </p:sp>
      <p:pic>
        <p:nvPicPr>
          <p:cNvPr id="11" name="Google Shape;83;p14"/>
          <p:cNvPicPr preferRelativeResize="0"/>
          <p:nvPr/>
        </p:nvPicPr>
        <p:blipFill>
          <a:blip r:embed="rId4">
            <a:alphaModFix/>
          </a:blip>
          <a:stretch>
            <a:fillRect/>
          </a:stretch>
        </p:blipFill>
        <p:spPr>
          <a:xfrm>
            <a:off x="250600" y="4476775"/>
            <a:ext cx="1059774" cy="504000"/>
          </a:xfrm>
          <a:prstGeom prst="rect">
            <a:avLst/>
          </a:prstGeom>
          <a:noFill/>
          <a:ln>
            <a:noFill/>
          </a:ln>
        </p:spPr>
      </p:pic>
    </p:spTree>
    <p:extLst>
      <p:ext uri="{BB962C8B-B14F-4D97-AF65-F5344CB8AC3E}">
        <p14:creationId xmlns:p14="http://schemas.microsoft.com/office/powerpoint/2010/main" val="2227851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5400" dirty="0" smtClean="0">
                <a:solidFill>
                  <a:schemeClr val="bg1"/>
                </a:solidFill>
                <a:latin typeface="Verdana" panose="020B0604030504040204" pitchFamily="34" charset="0"/>
                <a:ea typeface="Verdana" panose="020B0604030504040204" pitchFamily="34" charset="0"/>
              </a:rPr>
              <a:t>Build Background/</a:t>
            </a:r>
            <a:br>
              <a:rPr lang="en-US" sz="5400" dirty="0" smtClean="0">
                <a:solidFill>
                  <a:schemeClr val="bg1"/>
                </a:solidFill>
                <a:latin typeface="Verdana" panose="020B0604030504040204" pitchFamily="34" charset="0"/>
                <a:ea typeface="Verdana" panose="020B0604030504040204" pitchFamily="34" charset="0"/>
              </a:rPr>
            </a:br>
            <a:r>
              <a:rPr lang="en-US" sz="5400" dirty="0" smtClean="0">
                <a:solidFill>
                  <a:schemeClr val="bg1"/>
                </a:solidFill>
                <a:latin typeface="Verdana" panose="020B0604030504040204" pitchFamily="34" charset="0"/>
                <a:ea typeface="Verdana" panose="020B0604030504040204" pitchFamily="34" charset="0"/>
              </a:rPr>
              <a:t>Scaffolding Skills</a:t>
            </a:r>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09573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71450"/>
            <a:ext cx="6800850" cy="369332"/>
          </a:xfrm>
          <a:prstGeom prst="rect">
            <a:avLst/>
          </a:prstGeom>
          <a:noFill/>
        </p:spPr>
        <p:txBody>
          <a:bodyPr wrap="square" rtlCol="0">
            <a:spAutoFit/>
          </a:bodyPr>
          <a:lstStyle/>
          <a:p>
            <a:pPr algn="ctr"/>
            <a:r>
              <a:rPr lang="en-US" sz="1800" spc="225" dirty="0">
                <a:effectLst>
                  <a:outerShdw blurRad="38100" dist="38100" dir="2700000" algn="tl">
                    <a:srgbClr val="000000">
                      <a:alpha val="43137"/>
                    </a:srgbClr>
                  </a:outerShdw>
                </a:effectLst>
                <a:latin typeface="Century Gothic" panose="020B0502020202020204" pitchFamily="34" charset="0"/>
              </a:rPr>
              <a:t>THINKING LIKE A HISTORIAN</a:t>
            </a:r>
          </a:p>
        </p:txBody>
      </p:sp>
      <p:graphicFrame>
        <p:nvGraphicFramePr>
          <p:cNvPr id="5" name="Diagram 4"/>
          <p:cNvGraphicFramePr/>
          <p:nvPr>
            <p:extLst>
              <p:ext uri="{D42A27DB-BD31-4B8C-83A1-F6EECF244321}">
                <p14:modId xmlns:p14="http://schemas.microsoft.com/office/powerpoint/2010/main" val="3044124094"/>
              </p:ext>
            </p:extLst>
          </p:nvPr>
        </p:nvGraphicFramePr>
        <p:xfrm>
          <a:off x="1600200" y="742950"/>
          <a:ext cx="60579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ight Arrow 10"/>
          <p:cNvSpPr/>
          <p:nvPr/>
        </p:nvSpPr>
        <p:spPr>
          <a:xfrm>
            <a:off x="5429250" y="857250"/>
            <a:ext cx="914400" cy="628650"/>
          </a:xfrm>
          <a:prstGeom prst="rightArrow">
            <a:avLst/>
          </a:prstGeom>
          <a:solidFill>
            <a:schemeClr val="tx2">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latin typeface="Century Gothic" panose="020B0502020202020204" pitchFamily="34" charset="0"/>
              </a:rPr>
              <a:t>HOW DO WE KNOW?</a:t>
            </a:r>
          </a:p>
        </p:txBody>
      </p:sp>
      <p:sp>
        <p:nvSpPr>
          <p:cNvPr id="15" name="Right Arrow 14"/>
          <p:cNvSpPr/>
          <p:nvPr/>
        </p:nvSpPr>
        <p:spPr>
          <a:xfrm>
            <a:off x="7029450" y="2000250"/>
            <a:ext cx="914400" cy="628650"/>
          </a:xfrm>
          <a:prstGeom prst="rightArrow">
            <a:avLst/>
          </a:prstGeom>
          <a:solidFill>
            <a:schemeClr val="tx2">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latin typeface="Century Gothic" panose="020B0502020202020204" pitchFamily="34" charset="0"/>
              </a:rPr>
              <a:t>HOW DO WE KNOW?</a:t>
            </a:r>
          </a:p>
        </p:txBody>
      </p:sp>
      <p:sp>
        <p:nvSpPr>
          <p:cNvPr id="16" name="Right Arrow 15"/>
          <p:cNvSpPr/>
          <p:nvPr/>
        </p:nvSpPr>
        <p:spPr>
          <a:xfrm>
            <a:off x="6343650" y="3771900"/>
            <a:ext cx="914400" cy="628650"/>
          </a:xfrm>
          <a:prstGeom prst="rightArrow">
            <a:avLst/>
          </a:prstGeom>
          <a:solidFill>
            <a:schemeClr val="tx2">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latin typeface="Century Gothic" panose="020B0502020202020204" pitchFamily="34" charset="0"/>
              </a:rPr>
              <a:t>HOW DO WE KNOW?</a:t>
            </a:r>
          </a:p>
        </p:txBody>
      </p:sp>
      <p:sp>
        <p:nvSpPr>
          <p:cNvPr id="17" name="Right Arrow 16"/>
          <p:cNvSpPr/>
          <p:nvPr/>
        </p:nvSpPr>
        <p:spPr>
          <a:xfrm flipH="1">
            <a:off x="1885950" y="3810329"/>
            <a:ext cx="914400" cy="628650"/>
          </a:xfrm>
          <a:prstGeom prst="rightArrow">
            <a:avLst/>
          </a:prstGeom>
          <a:solidFill>
            <a:schemeClr val="tx2">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latin typeface="Century Gothic" panose="020B0502020202020204" pitchFamily="34" charset="0"/>
              </a:rPr>
              <a:t>HOW DO WE KNOW?</a:t>
            </a:r>
          </a:p>
        </p:txBody>
      </p:sp>
      <p:sp>
        <p:nvSpPr>
          <p:cNvPr id="18" name="Right Arrow 17"/>
          <p:cNvSpPr/>
          <p:nvPr/>
        </p:nvSpPr>
        <p:spPr>
          <a:xfrm flipH="1">
            <a:off x="1371600" y="1962807"/>
            <a:ext cx="914400" cy="628650"/>
          </a:xfrm>
          <a:prstGeom prst="rightArrow">
            <a:avLst/>
          </a:prstGeom>
          <a:solidFill>
            <a:schemeClr val="tx2">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latin typeface="Century Gothic" panose="020B0502020202020204" pitchFamily="34" charset="0"/>
              </a:rPr>
              <a:t>HOW DO WE KNOW?</a:t>
            </a:r>
          </a:p>
        </p:txBody>
      </p:sp>
    </p:spTree>
    <p:extLst>
      <p:ext uri="{BB962C8B-B14F-4D97-AF65-F5344CB8AC3E}">
        <p14:creationId xmlns:p14="http://schemas.microsoft.com/office/powerpoint/2010/main" val="2969678098"/>
      </p:ext>
    </p:extLst>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9027</TotalTime>
  <Words>556</Words>
  <Application>Microsoft Office PowerPoint</Application>
  <PresentationFormat>On-screen Show (16:9)</PresentationFormat>
  <Paragraphs>137</Paragraphs>
  <Slides>27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Raleway</vt:lpstr>
      <vt:lpstr>Verdana</vt:lpstr>
      <vt:lpstr>Lato</vt:lpstr>
      <vt:lpstr>Wingdings</vt:lpstr>
      <vt:lpstr>Arial</vt:lpstr>
      <vt:lpstr>Century Gothic</vt:lpstr>
      <vt:lpstr>Swiss</vt:lpstr>
      <vt:lpstr> National History Day in Idaho</vt:lpstr>
      <vt:lpstr>Fitting NHD Into Your Classroom</vt:lpstr>
      <vt:lpstr>Annual Theme</vt:lpstr>
      <vt:lpstr>SCATTEGORIES</vt:lpstr>
      <vt:lpstr>PowerPoint Presentation</vt:lpstr>
      <vt:lpstr>Best Practices: Topic Selection</vt:lpstr>
      <vt:lpstr>Standards</vt:lpstr>
      <vt:lpstr>Build Background/ Scaffolding Skills</vt:lpstr>
      <vt:lpstr>PowerPoint Presentation</vt:lpstr>
      <vt:lpstr>Thinking Like A Historian</vt:lpstr>
      <vt:lpstr>Standards</vt:lpstr>
      <vt:lpstr>Research!</vt:lpstr>
      <vt:lpstr>Research Plan</vt:lpstr>
      <vt:lpstr>Research Plan</vt:lpstr>
      <vt:lpstr>Organizing Research</vt:lpstr>
      <vt:lpstr>Research!</vt:lpstr>
      <vt:lpstr>Standards</vt:lpstr>
      <vt:lpstr>Analyze Evidence/ Create Narrative</vt:lpstr>
      <vt:lpstr>Evaluating Sources Civic Online Reasoning </vt:lpstr>
      <vt:lpstr>Evaluating Sources Lesson Module- </vt:lpstr>
      <vt:lpstr>Create  Narrative</vt:lpstr>
      <vt:lpstr>Standards</vt:lpstr>
      <vt:lpstr>Thesis/ Argument</vt:lpstr>
      <vt:lpstr>PowerPoint Presentation</vt:lpstr>
      <vt:lpstr>Standards</vt:lpstr>
      <vt:lpstr>Project Production</vt:lpstr>
      <vt:lpstr>Standards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Implementing  Project Based Learning  in the Social Studies Classroom</dc:title>
  <dc:creator>Johanna Bringhurst</dc:creator>
  <cp:lastModifiedBy>Johanna Bringhurst</cp:lastModifiedBy>
  <cp:revision>38</cp:revision>
  <dcterms:modified xsi:type="dcterms:W3CDTF">2018-10-17T18:07:30Z</dcterms:modified>
</cp:coreProperties>
</file>